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7" r:id="rId3"/>
  </p:sldMasterIdLst>
  <p:notesMasterIdLst>
    <p:notesMasterId r:id="rId18"/>
  </p:notesMasterIdLst>
  <p:sldIdLst>
    <p:sldId id="257" r:id="rId4"/>
    <p:sldId id="259" r:id="rId5"/>
    <p:sldId id="262" r:id="rId6"/>
    <p:sldId id="265" r:id="rId7"/>
    <p:sldId id="279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87" r:id="rId16"/>
    <p:sldId id="261" r:id="rId17"/>
  </p:sldIdLst>
  <p:sldSz cx="9144000" cy="5143500" type="screen16x9"/>
  <p:notesSz cx="6858000" cy="9144000"/>
  <p:defaultTextStyle>
    <a:defPPr>
      <a:defRPr lang="ru-RU"/>
    </a:defPPr>
    <a:lvl1pPr marL="0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5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4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2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71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0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27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552"/>
    <a:srgbClr val="6E2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>
        <p:scale>
          <a:sx n="96" d="100"/>
          <a:sy n="96" d="100"/>
        </p:scale>
        <p:origin x="-1066" y="-3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044C-D1BA-4A9B-8554-B7A4448A9056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62D1F-EBD6-44C1-A0ED-6441966F5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1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5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4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2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1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0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27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0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0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0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26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1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75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5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2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5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2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2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08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3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7" indent="0">
              <a:buNone/>
              <a:defRPr sz="1000"/>
            </a:lvl3pPr>
            <a:lvl4pPr marL="1371385" indent="0">
              <a:buNone/>
              <a:defRPr sz="900"/>
            </a:lvl4pPr>
            <a:lvl5pPr marL="1828514" indent="0">
              <a:buNone/>
              <a:defRPr sz="900"/>
            </a:lvl5pPr>
            <a:lvl6pPr marL="2285642" indent="0">
              <a:buNone/>
              <a:defRPr sz="900"/>
            </a:lvl6pPr>
            <a:lvl7pPr marL="2742771" indent="0">
              <a:buNone/>
              <a:defRPr sz="900"/>
            </a:lvl7pPr>
            <a:lvl8pPr marL="3199900" indent="0">
              <a:buNone/>
              <a:defRPr sz="900"/>
            </a:lvl8pPr>
            <a:lvl9pPr marL="365702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1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94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7" indent="0">
              <a:buNone/>
              <a:defRPr sz="2800"/>
            </a:lvl2pPr>
            <a:lvl3pPr marL="914257" indent="0">
              <a:buNone/>
              <a:defRPr sz="2400"/>
            </a:lvl3pPr>
            <a:lvl4pPr marL="1371385" indent="0">
              <a:buNone/>
              <a:defRPr sz="2000"/>
            </a:lvl4pPr>
            <a:lvl5pPr marL="1828514" indent="0">
              <a:buNone/>
              <a:defRPr sz="2000"/>
            </a:lvl5pPr>
            <a:lvl6pPr marL="2285642" indent="0">
              <a:buNone/>
              <a:defRPr sz="2000"/>
            </a:lvl6pPr>
            <a:lvl7pPr marL="2742771" indent="0">
              <a:buNone/>
              <a:defRPr sz="2000"/>
            </a:lvl7pPr>
            <a:lvl8pPr marL="3199900" indent="0">
              <a:buNone/>
              <a:defRPr sz="2000"/>
            </a:lvl8pPr>
            <a:lvl9pPr marL="365702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7" indent="0">
              <a:buNone/>
              <a:defRPr sz="1000"/>
            </a:lvl3pPr>
            <a:lvl4pPr marL="1371385" indent="0">
              <a:buNone/>
              <a:defRPr sz="900"/>
            </a:lvl4pPr>
            <a:lvl5pPr marL="1828514" indent="0">
              <a:buNone/>
              <a:defRPr sz="900"/>
            </a:lvl5pPr>
            <a:lvl6pPr marL="2285642" indent="0">
              <a:buNone/>
              <a:defRPr sz="900"/>
            </a:lvl6pPr>
            <a:lvl7pPr marL="2742771" indent="0">
              <a:buNone/>
              <a:defRPr sz="900"/>
            </a:lvl7pPr>
            <a:lvl8pPr marL="3199900" indent="0">
              <a:buNone/>
              <a:defRPr sz="900"/>
            </a:lvl8pPr>
            <a:lvl9pPr marL="365702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25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02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57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18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60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5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5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2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5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2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9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08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88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7" indent="0">
              <a:buNone/>
              <a:defRPr sz="1000"/>
            </a:lvl3pPr>
            <a:lvl4pPr marL="1371385" indent="0">
              <a:buNone/>
              <a:defRPr sz="900"/>
            </a:lvl4pPr>
            <a:lvl5pPr marL="1828514" indent="0">
              <a:buNone/>
              <a:defRPr sz="900"/>
            </a:lvl5pPr>
            <a:lvl6pPr marL="2285642" indent="0">
              <a:buNone/>
              <a:defRPr sz="900"/>
            </a:lvl6pPr>
            <a:lvl7pPr marL="2742771" indent="0">
              <a:buNone/>
              <a:defRPr sz="900"/>
            </a:lvl7pPr>
            <a:lvl8pPr marL="3199900" indent="0">
              <a:buNone/>
              <a:defRPr sz="900"/>
            </a:lvl8pPr>
            <a:lvl9pPr marL="365702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98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7" indent="0">
              <a:buNone/>
              <a:defRPr sz="2800"/>
            </a:lvl2pPr>
            <a:lvl3pPr marL="914257" indent="0">
              <a:buNone/>
              <a:defRPr sz="2400"/>
            </a:lvl3pPr>
            <a:lvl4pPr marL="1371385" indent="0">
              <a:buNone/>
              <a:defRPr sz="2000"/>
            </a:lvl4pPr>
            <a:lvl5pPr marL="1828514" indent="0">
              <a:buNone/>
              <a:defRPr sz="2000"/>
            </a:lvl5pPr>
            <a:lvl6pPr marL="2285642" indent="0">
              <a:buNone/>
              <a:defRPr sz="2000"/>
            </a:lvl6pPr>
            <a:lvl7pPr marL="2742771" indent="0">
              <a:buNone/>
              <a:defRPr sz="2000"/>
            </a:lvl7pPr>
            <a:lvl8pPr marL="3199900" indent="0">
              <a:buNone/>
              <a:defRPr sz="2000"/>
            </a:lvl8pPr>
            <a:lvl9pPr marL="365702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7" indent="0">
              <a:buNone/>
              <a:defRPr sz="1000"/>
            </a:lvl3pPr>
            <a:lvl4pPr marL="1371385" indent="0">
              <a:buNone/>
              <a:defRPr sz="900"/>
            </a:lvl4pPr>
            <a:lvl5pPr marL="1828514" indent="0">
              <a:buNone/>
              <a:defRPr sz="900"/>
            </a:lvl5pPr>
            <a:lvl6pPr marL="2285642" indent="0">
              <a:buNone/>
              <a:defRPr sz="900"/>
            </a:lvl6pPr>
            <a:lvl7pPr marL="2742771" indent="0">
              <a:buNone/>
              <a:defRPr sz="900"/>
            </a:lvl7pPr>
            <a:lvl8pPr marL="3199900" indent="0">
              <a:buNone/>
              <a:defRPr sz="900"/>
            </a:lvl8pPr>
            <a:lvl9pPr marL="365702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26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6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5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4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5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2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5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2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1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6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7" indent="0">
              <a:buNone/>
              <a:defRPr sz="1000"/>
            </a:lvl3pPr>
            <a:lvl4pPr marL="1371385" indent="0">
              <a:buNone/>
              <a:defRPr sz="900"/>
            </a:lvl4pPr>
            <a:lvl5pPr marL="1828514" indent="0">
              <a:buNone/>
              <a:defRPr sz="900"/>
            </a:lvl5pPr>
            <a:lvl6pPr marL="2285642" indent="0">
              <a:buNone/>
              <a:defRPr sz="900"/>
            </a:lvl6pPr>
            <a:lvl7pPr marL="2742771" indent="0">
              <a:buNone/>
              <a:defRPr sz="900"/>
            </a:lvl7pPr>
            <a:lvl8pPr marL="3199900" indent="0">
              <a:buNone/>
              <a:defRPr sz="900"/>
            </a:lvl8pPr>
            <a:lvl9pPr marL="365702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1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7" indent="0">
              <a:buNone/>
              <a:defRPr sz="2800"/>
            </a:lvl2pPr>
            <a:lvl3pPr marL="914257" indent="0">
              <a:buNone/>
              <a:defRPr sz="2400"/>
            </a:lvl3pPr>
            <a:lvl4pPr marL="1371385" indent="0">
              <a:buNone/>
              <a:defRPr sz="2000"/>
            </a:lvl4pPr>
            <a:lvl5pPr marL="1828514" indent="0">
              <a:buNone/>
              <a:defRPr sz="2000"/>
            </a:lvl5pPr>
            <a:lvl6pPr marL="2285642" indent="0">
              <a:buNone/>
              <a:defRPr sz="2000"/>
            </a:lvl6pPr>
            <a:lvl7pPr marL="2742771" indent="0">
              <a:buNone/>
              <a:defRPr sz="2000"/>
            </a:lvl7pPr>
            <a:lvl8pPr marL="3199900" indent="0">
              <a:buNone/>
              <a:defRPr sz="2000"/>
            </a:lvl8pPr>
            <a:lvl9pPr marL="365702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7" indent="0">
              <a:buNone/>
              <a:defRPr sz="1000"/>
            </a:lvl3pPr>
            <a:lvl4pPr marL="1371385" indent="0">
              <a:buNone/>
              <a:defRPr sz="900"/>
            </a:lvl4pPr>
            <a:lvl5pPr marL="1828514" indent="0">
              <a:buNone/>
              <a:defRPr sz="900"/>
            </a:lvl5pPr>
            <a:lvl6pPr marL="2285642" indent="0">
              <a:buNone/>
              <a:defRPr sz="900"/>
            </a:lvl6pPr>
            <a:lvl7pPr marL="2742771" indent="0">
              <a:buNone/>
              <a:defRPr sz="900"/>
            </a:lvl7pPr>
            <a:lvl8pPr marL="3199900" indent="0">
              <a:buNone/>
              <a:defRPr sz="900"/>
            </a:lvl8pPr>
            <a:lvl9pPr marL="365702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2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9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6" indent="-342846" algn="l" defTabSz="91425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5" indent="-285705" algn="l" defTabSz="91425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1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0" indent="-228565" algn="l" defTabSz="91425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7" indent="-228565" algn="l" defTabSz="91425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6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5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4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92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7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5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4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2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1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0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7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2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6" indent="-342846" algn="l" defTabSz="91425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5" indent="-285705" algn="l" defTabSz="91425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1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0" indent="-228565" algn="l" defTabSz="91425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7" indent="-228565" algn="l" defTabSz="91425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6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5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4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92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7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5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4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2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1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0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7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A2536-1A4B-427C-8990-FE802B99E7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2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6" indent="-342846" algn="l" defTabSz="91425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5" indent="-285705" algn="l" defTabSz="91425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1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0" indent="-228565" algn="l" defTabSz="91425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7" indent="-228565" algn="l" defTabSz="91425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6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5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4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92" indent="-228565" algn="l" defTabSz="9142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7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5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4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2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1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0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7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903" y="987574"/>
            <a:ext cx="7200800" cy="1708153"/>
          </a:xfrm>
          <a:prstGeom prst="rect">
            <a:avLst/>
          </a:prstGeom>
          <a:noFill/>
        </p:spPr>
        <p:txBody>
          <a:bodyPr wrap="square" lIns="0" tIns="0" rIns="91425" bIns="45713" rtlCol="0">
            <a:spAutoFit/>
          </a:bodyPr>
          <a:lstStyle/>
          <a:p>
            <a:pPr algn="ctr"/>
            <a:r>
              <a:rPr lang="ru-RU" sz="3600" b="1" dirty="0">
                <a:solidFill>
                  <a:srgbClr val="6E2481"/>
                </a:solidFill>
                <a:latin typeface="Muller Bold" pitchFamily="50" charset="-52"/>
              </a:rPr>
              <a:t>Детские «задачи роста» и </a:t>
            </a:r>
            <a:r>
              <a:rPr lang="ru-RU" sz="3600" b="1" dirty="0" smtClean="0">
                <a:solidFill>
                  <a:srgbClr val="6E2481"/>
                </a:solidFill>
                <a:latin typeface="Muller Bold" pitchFamily="50" charset="-52"/>
              </a:rPr>
              <a:t>роль взрослых в игровой деятельности дошкольников</a:t>
            </a:r>
            <a:endParaRPr lang="ru-RU" sz="3600" b="1" dirty="0">
              <a:solidFill>
                <a:srgbClr val="6E2481"/>
              </a:solidFill>
              <a:latin typeface="Muller Bold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695" y="3291830"/>
            <a:ext cx="6624736" cy="784823"/>
          </a:xfrm>
          <a:prstGeom prst="rect">
            <a:avLst/>
          </a:prstGeom>
          <a:noFill/>
        </p:spPr>
        <p:txBody>
          <a:bodyPr wrap="square" lIns="0" tIns="0" rIns="91425" bIns="45713" rtlCol="0">
            <a:spAutoFit/>
          </a:bodyPr>
          <a:lstStyle/>
          <a:p>
            <a:pPr algn="ctr"/>
            <a:r>
              <a:rPr lang="ru-RU" sz="2400" dirty="0">
                <a:solidFill>
                  <a:srgbClr val="6E2481"/>
                </a:solidFill>
                <a:latin typeface="Muller Medium" pitchFamily="50" charset="-52"/>
              </a:rPr>
              <a:t>Возможности свободной игры </a:t>
            </a:r>
            <a:r>
              <a:rPr lang="ru-RU" sz="2400" dirty="0" smtClean="0">
                <a:solidFill>
                  <a:srgbClr val="6E2481"/>
                </a:solidFill>
                <a:latin typeface="Muller Medium" pitchFamily="50" charset="-52"/>
              </a:rPr>
              <a:t> </a:t>
            </a:r>
            <a:r>
              <a:rPr lang="ru-RU" sz="2400" dirty="0">
                <a:solidFill>
                  <a:srgbClr val="6E2481"/>
                </a:solidFill>
                <a:latin typeface="Muller Medium" pitchFamily="50" charset="-52"/>
              </a:rPr>
              <a:t>для развития социальных и эмоциональных компетенций</a:t>
            </a:r>
          </a:p>
        </p:txBody>
      </p:sp>
      <p:sp>
        <p:nvSpPr>
          <p:cNvPr id="2" name="Овал 1"/>
          <p:cNvSpPr/>
          <p:nvPr/>
        </p:nvSpPr>
        <p:spPr>
          <a:xfrm>
            <a:off x="7668344" y="3939902"/>
            <a:ext cx="1368152" cy="1080120"/>
          </a:xfrm>
          <a:prstGeom prst="ellipse">
            <a:avLst/>
          </a:prstGeom>
          <a:solidFill>
            <a:srgbClr val="046552"/>
          </a:solidFill>
          <a:ln>
            <a:solidFill>
              <a:srgbClr val="046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31590"/>
            <a:ext cx="7920880" cy="3312370"/>
          </a:xfrm>
        </p:spPr>
        <p:txBody>
          <a:bodyPr lIns="0" tIns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Muller Regular" pitchFamily="50" charset="-52"/>
              </a:rPr>
              <a:t>В</a:t>
            </a:r>
            <a:r>
              <a:rPr lang="ru-RU" sz="2400" dirty="0" smtClean="0">
                <a:latin typeface="Muller Regular" pitchFamily="50" charset="-52"/>
              </a:rPr>
              <a:t>редные фразы: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Muller Regular" pitchFamily="50" charset="-52"/>
              </a:rPr>
              <a:t>«Поиграй 5 минут» «Мне некогда с тобой играть»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Muller Regular" pitchFamily="50" charset="-52"/>
              </a:rPr>
              <a:t>«</a:t>
            </a:r>
            <a:r>
              <a:rPr lang="ru-RU" sz="2400" dirty="0">
                <a:latin typeface="Muller Regular" pitchFamily="50" charset="-52"/>
              </a:rPr>
              <a:t>А теперь играй сам</a:t>
            </a:r>
            <a:r>
              <a:rPr lang="ru-RU" sz="2400" dirty="0" smtClean="0">
                <a:latin typeface="Muller Regular" pitchFamily="50" charset="-52"/>
              </a:rPr>
              <a:t>» «Давай кто быстрее (соревнование)» «Эта игра тебя ничему не учит»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Muller Regular" pitchFamily="50" charset="-52"/>
              </a:rPr>
              <a:t>«Разбросал тут свои игрушки» и </a:t>
            </a:r>
            <a:r>
              <a:rPr lang="ru-RU" sz="2400" dirty="0" err="1" smtClean="0">
                <a:latin typeface="Muller Regular" pitchFamily="50" charset="-52"/>
              </a:rPr>
              <a:t>тд</a:t>
            </a:r>
            <a:endParaRPr lang="ru-RU" sz="2400" dirty="0">
              <a:latin typeface="Muller Regular" pitchFamily="50" charset="-5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Muller Regular" pitchFamily="50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43608" y="261818"/>
            <a:ext cx="5963489" cy="8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06" tIns="43954" rIns="87906" bIns="4395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362741">
              <a:lnSpc>
                <a:spcPct val="80000"/>
              </a:lnSpc>
            </a:pPr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Роль взрослых в детской игре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55926"/>
            <a:ext cx="1152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04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16796"/>
            <a:ext cx="4752528" cy="3615193"/>
          </a:xfrm>
        </p:spPr>
        <p:txBody>
          <a:bodyPr lIns="0" tIns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Muller Regular" pitchFamily="50" charset="-52"/>
              </a:rPr>
              <a:t>Полезные фразы, помогающие начинать и продолжать сюжет игры: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Muller Regular" pitchFamily="50" charset="-52"/>
              </a:rPr>
              <a:t>«Я тут, рядом»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Muller Regular" pitchFamily="50" charset="-52"/>
              </a:rPr>
              <a:t>«Кто это у тебя?»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Muller Regular" pitchFamily="50" charset="-52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Muller Regular" pitchFamily="50" charset="-52"/>
              </a:rPr>
              <a:t>А что он любит?»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43608" y="261818"/>
            <a:ext cx="5963489" cy="8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06" tIns="43954" rIns="87906" bIns="4395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362741">
              <a:lnSpc>
                <a:spcPct val="80000"/>
              </a:lnSpc>
            </a:pPr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Роль взрослых в детской игре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36114"/>
            <a:ext cx="2664296" cy="355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91" y="4131253"/>
            <a:ext cx="1152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18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15566"/>
            <a:ext cx="8424936" cy="648072"/>
          </a:xfrm>
        </p:spPr>
        <p:txBody>
          <a:bodyPr lIns="0" tIns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Muller Regular" pitchFamily="50" charset="-52"/>
              </a:rPr>
              <a:t>Полезные фразы, помогающие начинать и продолжать сюжет игры: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>
              <a:latin typeface="Muller Regular" pitchFamily="50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43608" y="261818"/>
            <a:ext cx="5963489" cy="8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06" tIns="43954" rIns="87906" bIns="4395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362741">
              <a:lnSpc>
                <a:spcPct val="80000"/>
              </a:lnSpc>
            </a:pPr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Роль взрослых в детской игре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707654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«Где домик у этого героя?» </a:t>
            </a:r>
          </a:p>
          <a:p>
            <a:r>
              <a:rPr lang="ru-RU" sz="2000" dirty="0">
                <a:solidFill>
                  <a:prstClr val="black"/>
                </a:solidFill>
              </a:rPr>
              <a:t>«С кем он дружит?» </a:t>
            </a:r>
          </a:p>
          <a:p>
            <a:r>
              <a:rPr lang="ru-RU" sz="2000" dirty="0">
                <a:solidFill>
                  <a:prstClr val="black"/>
                </a:solidFill>
              </a:rPr>
              <a:t>«Во что он играет и с кем?» </a:t>
            </a:r>
          </a:p>
          <a:p>
            <a:r>
              <a:rPr lang="ru-RU" sz="2000" dirty="0">
                <a:solidFill>
                  <a:prstClr val="black"/>
                </a:solidFill>
              </a:rPr>
              <a:t>«С кем и куда он отправится в путешествие?» и </a:t>
            </a:r>
            <a:r>
              <a:rPr lang="ru-RU" sz="2000" dirty="0" err="1">
                <a:solidFill>
                  <a:prstClr val="black"/>
                </a:solidFill>
              </a:rPr>
              <a:t>тд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94975"/>
            <a:ext cx="1152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35646"/>
            <a:ext cx="5328592" cy="2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03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55926"/>
            <a:ext cx="1152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83568" y="147778"/>
            <a:ext cx="7704856" cy="3960440"/>
          </a:xfrm>
        </p:spPr>
        <p:txBody>
          <a:bodyPr lIns="0" tIns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cap="all" dirty="0">
                <a:solidFill>
                  <a:srgbClr val="6E2481"/>
                </a:solidFill>
                <a:latin typeface="Muller Bold" pitchFamily="50" charset="-52"/>
                <a:ea typeface="+mj-ea"/>
                <a:cs typeface="+mj-cs"/>
              </a:rPr>
              <a:t>Главные задачи родителя</a:t>
            </a:r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  <a:ea typeface="+mj-ea"/>
                <a:cs typeface="+mj-cs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000" cap="all" dirty="0" smtClean="0">
              <a:solidFill>
                <a:srgbClr val="6E2481"/>
              </a:solidFill>
              <a:latin typeface="Muller Bold" pitchFamily="50" charset="-52"/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600" cap="all" dirty="0">
              <a:solidFill>
                <a:srgbClr val="6E2481"/>
              </a:solidFill>
              <a:latin typeface="Muller Bold" pitchFamily="50" charset="-52"/>
              <a:ea typeface="+mj-ea"/>
              <a:cs typeface="+mj-cs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latin typeface="Muller Regular" pitchFamily="50" charset="-52"/>
              </a:rPr>
              <a:t>Способствовать игривой деятельности детей, направлять в оптимальную форму для пространства;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 smtClean="0">
              <a:latin typeface="Muller Regular" pitchFamily="50" charset="-52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latin typeface="Muller Regular" pitchFamily="50" charset="-52"/>
              </a:rPr>
              <a:t>Делать это «</a:t>
            </a:r>
            <a:r>
              <a:rPr lang="ru-RU" sz="1800" dirty="0" err="1" smtClean="0">
                <a:latin typeface="Muller Regular" pitchFamily="50" charset="-52"/>
              </a:rPr>
              <a:t>экологично</a:t>
            </a:r>
            <a:r>
              <a:rPr lang="ru-RU" sz="1800" dirty="0" smtClean="0">
                <a:latin typeface="Muller Regular" pitchFamily="50" charset="-52"/>
              </a:rPr>
              <a:t>», давая варианты ребенку;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ru-RU" sz="1800" dirty="0" smtClean="0">
              <a:latin typeface="Muller Regular" pitchFamily="50" charset="-52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latin typeface="Muller Regular" pitchFamily="50" charset="-52"/>
              </a:rPr>
              <a:t>Обеспечивать ребенка </a:t>
            </a:r>
            <a:r>
              <a:rPr lang="ru-RU" sz="1800" dirty="0">
                <a:latin typeface="Muller Regular" pitchFamily="50" charset="-52"/>
              </a:rPr>
              <a:t>необходимыми для игры </a:t>
            </a:r>
            <a:r>
              <a:rPr lang="ru-RU" sz="1800" dirty="0" smtClean="0">
                <a:latin typeface="Muller Regular" pitchFamily="50" charset="-52"/>
              </a:rPr>
              <a:t>материалами, это неконкретные игрушки (посуда, дом и т.д.), а материалы из которых ребенок может это сделать, придумать, заменить;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ru-RU" sz="1800" dirty="0" smtClean="0">
              <a:latin typeface="Muller Regular" pitchFamily="50" charset="-52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latin typeface="Muller Regular" pitchFamily="50" charset="-52"/>
              </a:rPr>
              <a:t>Быть сопричастным в игре, </a:t>
            </a:r>
            <a:r>
              <a:rPr lang="ru-RU" sz="1800" dirty="0">
                <a:latin typeface="Muller Regular" pitchFamily="50" charset="-52"/>
              </a:rPr>
              <a:t>быть доступным – находится где-то </a:t>
            </a:r>
            <a:r>
              <a:rPr lang="ru-RU" sz="1800" dirty="0" smtClean="0">
                <a:latin typeface="Muller Regular" pitchFamily="50" charset="-52"/>
              </a:rPr>
              <a:t>рядом, то есть не обязательно в одном месте-комнате, но эмоционально откликаться, когда ребенок в этом нуждается;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ru-RU" sz="1800" dirty="0" smtClean="0">
              <a:latin typeface="Muller Regular" pitchFamily="50" charset="-52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latin typeface="Muller Regular" pitchFamily="50" charset="-52"/>
              </a:rPr>
              <a:t>Оказывать ребенку поддержку в его начинаниях. </a:t>
            </a:r>
            <a:endParaRPr lang="ru-RU" sz="1800" dirty="0">
              <a:latin typeface="Muller Regular" pitchFamily="50" charset="-5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Muller Regular" pitchFamily="50" charset="-5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latin typeface="Muller Regular" pitchFamily="50" charset="-5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latin typeface="Mulle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212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23678"/>
            <a:ext cx="5583505" cy="8572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Muller Bold" pitchFamily="50" charset="-52"/>
              </a:rPr>
              <a:t>Уделяйте своему ребенку </a:t>
            </a:r>
            <a:br>
              <a:rPr lang="ru-RU" sz="3200" dirty="0" smtClean="0">
                <a:solidFill>
                  <a:schemeClr val="accent2"/>
                </a:solidFill>
                <a:latin typeface="Muller Bold" pitchFamily="50" charset="-52"/>
              </a:rPr>
            </a:br>
            <a:r>
              <a:rPr lang="ru-RU" sz="3200" dirty="0" smtClean="0">
                <a:solidFill>
                  <a:schemeClr val="accent2"/>
                </a:solidFill>
                <a:latin typeface="Muller Bold" pitchFamily="50" charset="-52"/>
              </a:rPr>
              <a:t>время и внимание!</a:t>
            </a:r>
            <a:r>
              <a:rPr lang="ru-RU" sz="3200" dirty="0" smtClean="0">
                <a:solidFill>
                  <a:srgbClr val="6E2481"/>
                </a:solidFill>
                <a:latin typeface="Muller Bold" pitchFamily="50" charset="-52"/>
              </a:rPr>
              <a:t/>
            </a:r>
            <a:br>
              <a:rPr lang="ru-RU" sz="3200" dirty="0" smtClean="0">
                <a:solidFill>
                  <a:srgbClr val="6E2481"/>
                </a:solidFill>
                <a:latin typeface="Muller Bold" pitchFamily="50" charset="-52"/>
              </a:rPr>
            </a:br>
            <a:r>
              <a:rPr lang="ru-RU" sz="3200" dirty="0">
                <a:solidFill>
                  <a:srgbClr val="6E2481"/>
                </a:solidFill>
                <a:latin typeface="Muller Bold" pitchFamily="50" charset="-52"/>
              </a:rPr>
              <a:t/>
            </a:r>
            <a:br>
              <a:rPr lang="ru-RU" sz="3200" dirty="0">
                <a:solidFill>
                  <a:srgbClr val="6E2481"/>
                </a:solidFill>
                <a:latin typeface="Muller Bold" pitchFamily="50" charset="-52"/>
              </a:rPr>
            </a:br>
            <a:r>
              <a:rPr lang="ru-RU" sz="3200" dirty="0" smtClean="0">
                <a:solidFill>
                  <a:srgbClr val="6E2481"/>
                </a:solidFill>
                <a:latin typeface="Muller Bold" pitchFamily="50" charset="-52"/>
              </a:rPr>
              <a:t>Спасибо за внимание!</a:t>
            </a:r>
            <a:endParaRPr lang="ru-RU" sz="3200" dirty="0">
              <a:solidFill>
                <a:srgbClr val="6E2481"/>
              </a:solidFill>
              <a:latin typeface="Muller Bold" pitchFamily="50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224" y="1419626"/>
            <a:ext cx="3314704" cy="3000814"/>
          </a:xfrm>
          <a:prstGeom prst="rect">
            <a:avLst/>
          </a:prstGeom>
          <a:noFill/>
        </p:spPr>
        <p:txBody>
          <a:bodyPr wrap="square" lIns="0" tIns="0" rIns="91425" bIns="457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Muller Regular" pitchFamily="50" charset="-52"/>
              </a:rPr>
              <a:t>- освоение материального и социального мира;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Muller Regular" pitchFamily="50" charset="-52"/>
              </a:rPr>
              <a:t>- приобретение множества навыков в разных видах человеческой деятельности;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Muller Regular" pitchFamily="50" charset="-52"/>
              </a:rPr>
              <a:t>- социальные и эмоциональные компетенции. 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Muller Regula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55527"/>
            <a:ext cx="3888432" cy="661713"/>
          </a:xfrm>
          <a:prstGeom prst="rect">
            <a:avLst/>
          </a:prstGeom>
          <a:noFill/>
        </p:spPr>
        <p:txBody>
          <a:bodyPr wrap="square" lIns="0" tIns="0" rIns="91425" bIns="45713" rtlCol="0">
            <a:spAutoFit/>
          </a:bodyPr>
          <a:lstStyle/>
          <a:p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«Задачи роста» дошкольников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92" y="886387"/>
            <a:ext cx="4896544" cy="34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11512"/>
            <a:ext cx="7848872" cy="4032448"/>
          </a:xfrm>
        </p:spPr>
        <p:txBody>
          <a:bodyPr lIns="0" tIns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Muller Regular" pitchFamily="50" charset="-52"/>
              </a:rPr>
              <a:t>В </a:t>
            </a:r>
            <a:r>
              <a:rPr lang="ru-RU" sz="1600" dirty="0" smtClean="0">
                <a:latin typeface="Muller Regular" pitchFamily="50" charset="-52"/>
              </a:rPr>
              <a:t>«задачи роста» </a:t>
            </a:r>
            <a:r>
              <a:rPr lang="ru-RU" sz="2400" dirty="0">
                <a:solidFill>
                  <a:srgbClr val="FF0000"/>
                </a:solidFill>
                <a:latin typeface="Muller Regular" pitchFamily="50" charset="-52"/>
              </a:rPr>
              <a:t>не</a:t>
            </a:r>
            <a:r>
              <a:rPr lang="ru-RU" sz="1600" dirty="0">
                <a:latin typeface="Muller Regular" pitchFamily="50" charset="-52"/>
              </a:rPr>
              <a:t> входит </a:t>
            </a:r>
            <a:r>
              <a:rPr lang="ru-RU" sz="1600" dirty="0" smtClean="0">
                <a:latin typeface="Muller Regular" pitchFamily="50" charset="-52"/>
              </a:rPr>
              <a:t>так таковое обучение </a:t>
            </a:r>
            <a:r>
              <a:rPr lang="ru-RU" sz="1600" dirty="0">
                <a:latin typeface="Muller Regular" pitchFamily="50" charset="-52"/>
              </a:rPr>
              <a:t>и </a:t>
            </a:r>
            <a:r>
              <a:rPr lang="ru-RU" sz="1600" dirty="0" smtClean="0">
                <a:latin typeface="Muller Regular" pitchFamily="50" charset="-52"/>
              </a:rPr>
              <a:t>научение, это происходит опосредованно, то есть естественным образом через игровую деятельность. </a:t>
            </a:r>
            <a:endParaRPr lang="ru-RU" sz="1600" dirty="0">
              <a:latin typeface="Muller Regular" pitchFamily="50" charset="-5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Muller Regular" pitchFamily="50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Muller Regular" pitchFamily="50" charset="-52"/>
              </a:rPr>
              <a:t>Важное для развития дошкольников - </a:t>
            </a:r>
            <a:r>
              <a:rPr lang="ru-RU" sz="1600" b="1" dirty="0">
                <a:latin typeface="Muller Regular" pitchFamily="50" charset="-52"/>
              </a:rPr>
              <a:t>создать пространство </a:t>
            </a:r>
            <a:r>
              <a:rPr lang="ru-RU" sz="1600" dirty="0">
                <a:latin typeface="Muller Regular" pitchFamily="50" charset="-52"/>
              </a:rPr>
              <a:t>для хороших отношений между ребенком и родителем и </a:t>
            </a:r>
            <a:r>
              <a:rPr lang="ru-RU" sz="1600" b="1" dirty="0" err="1">
                <a:latin typeface="Muller Regular" pitchFamily="50" charset="-52"/>
              </a:rPr>
              <a:t>фасилитации</a:t>
            </a:r>
            <a:r>
              <a:rPr lang="ru-RU" sz="1600" b="1" dirty="0">
                <a:latin typeface="Muller Regular" pitchFamily="50" charset="-52"/>
              </a:rPr>
              <a:t> свободной игры</a:t>
            </a:r>
            <a:r>
              <a:rPr lang="ru-RU" sz="1600" dirty="0">
                <a:latin typeface="Muller Regular" pitchFamily="50" charset="-52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851670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48" y="4040188"/>
            <a:ext cx="1390650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21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43563"/>
            <a:ext cx="7848872" cy="2088228"/>
          </a:xfrm>
        </p:spPr>
        <p:txBody>
          <a:bodyPr lIns="0" tIns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Muller Regular" pitchFamily="50" charset="-52"/>
              </a:rPr>
              <a:t> </a:t>
            </a:r>
            <a:endParaRPr lang="ru-RU" sz="1600" dirty="0">
              <a:latin typeface="Muller Regular" pitchFamily="50" charset="-52"/>
            </a:endParaRPr>
          </a:p>
          <a:p>
            <a:pPr>
              <a:spcBef>
                <a:spcPts val="0"/>
              </a:spcBef>
              <a:buAutoNum type="arabicPeriod"/>
            </a:pPr>
            <a:r>
              <a:rPr lang="ru-RU" sz="1600" dirty="0">
                <a:latin typeface="Muller Regular" pitchFamily="50" charset="-52"/>
              </a:rPr>
              <a:t>Различать свои переживания (эмоции)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600" dirty="0">
                <a:latin typeface="Muller Regular" pitchFamily="50" charset="-52"/>
              </a:rPr>
              <a:t>Использовать их не во вред себе и другим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600" dirty="0">
                <a:latin typeface="Muller Regular" pitchFamily="50" charset="-52"/>
              </a:rPr>
              <a:t>Различать переживания других людей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600" dirty="0">
                <a:latin typeface="Muller Regular" pitchFamily="50" charset="-52"/>
              </a:rPr>
              <a:t>Учитывать свои и чужие переживания во взаимодействии с окружающими</a:t>
            </a:r>
          </a:p>
          <a:p>
            <a:pPr>
              <a:spcBef>
                <a:spcPts val="0"/>
              </a:spcBef>
              <a:buAutoNum type="arabicPeriod"/>
            </a:pPr>
            <a:endParaRPr lang="ru-RU" sz="1600" dirty="0">
              <a:latin typeface="Muller Regular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Muller Regular" pitchFamily="50" charset="-52"/>
              </a:rPr>
              <a:t>Результат</a:t>
            </a:r>
            <a:r>
              <a:rPr lang="ru-RU" sz="1600" dirty="0">
                <a:latin typeface="Muller Regular" pitchFamily="50" charset="-52"/>
              </a:rPr>
              <a:t>: хорошая коммуникация со взрослыми и сверстниками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67494"/>
            <a:ext cx="7891517" cy="661713"/>
          </a:xfrm>
          <a:prstGeom prst="rect">
            <a:avLst/>
          </a:prstGeom>
          <a:noFill/>
        </p:spPr>
        <p:txBody>
          <a:bodyPr wrap="square" lIns="0" tIns="0" rIns="91425" bIns="45713" rtlCol="0">
            <a:spAutoFit/>
          </a:bodyPr>
          <a:lstStyle/>
          <a:p>
            <a:r>
              <a:rPr lang="ru-RU" sz="2000" cap="all" dirty="0">
                <a:solidFill>
                  <a:srgbClr val="6E2481"/>
                </a:solidFill>
                <a:latin typeface="Muller Bold" pitchFamily="50" charset="-52"/>
              </a:rPr>
              <a:t>основные задачи роста </a:t>
            </a:r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к концу дошкольного возраста эмоционального и социального развития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62020"/>
            <a:ext cx="2717901" cy="181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89753"/>
            <a:ext cx="2304256" cy="175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4020607"/>
            <a:ext cx="1390650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41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43562"/>
            <a:ext cx="3528392" cy="3600401"/>
          </a:xfrm>
        </p:spPr>
        <p:txBody>
          <a:bodyPr lIns="0" tIns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Muller Regular" pitchFamily="50" charset="-52"/>
              </a:rPr>
              <a:t>Слушают</a:t>
            </a:r>
            <a:endParaRPr lang="ru-RU" sz="1600" dirty="0">
              <a:latin typeface="Muller Regular" pitchFamily="50" charset="-5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Muller Regular" pitchFamily="50" charset="-52"/>
              </a:rPr>
              <a:t>Рисуют</a:t>
            </a: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Muller Regular" pitchFamily="50" charset="-52"/>
              </a:rPr>
              <a:t>Думают</a:t>
            </a: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Muller Regular" pitchFamily="50" charset="-52"/>
              </a:rPr>
              <a:t>Играют</a:t>
            </a: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Muller Regular" pitchFamily="50" charset="-52"/>
              </a:rPr>
              <a:t>Раскрашивают</a:t>
            </a: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Muller Regular" pitchFamily="50" charset="-52"/>
              </a:rPr>
              <a:t>Вырезают и приклеивают</a:t>
            </a: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Muller Regular" pitchFamily="50" charset="-52"/>
              </a:rPr>
              <a:t>Переживают</a:t>
            </a: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Muller Regular" pitchFamily="50" charset="-52"/>
              </a:rPr>
              <a:t>Рассуждают и обсуждают </a:t>
            </a: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Muller Regular" pitchFamily="50" charset="-52"/>
              </a:rPr>
              <a:t>Воображают и сочиняют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Muller Regular" pitchFamily="50" charset="-52"/>
              </a:rPr>
              <a:t> …..и многое другое! </a:t>
            </a:r>
          </a:p>
          <a:p>
            <a:pPr>
              <a:spcBef>
                <a:spcPts val="0"/>
              </a:spcBef>
              <a:buAutoNum type="arabicPeriod"/>
            </a:pPr>
            <a:endParaRPr lang="ru-RU" sz="1600" dirty="0">
              <a:latin typeface="Muller Regular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3478"/>
            <a:ext cx="7632848" cy="661713"/>
          </a:xfrm>
          <a:prstGeom prst="rect">
            <a:avLst/>
          </a:prstGeom>
          <a:noFill/>
        </p:spPr>
        <p:txBody>
          <a:bodyPr wrap="square" lIns="0" tIns="0" rIns="91425" bIns="45713" rtlCol="0">
            <a:spAutoFit/>
          </a:bodyPr>
          <a:lstStyle/>
          <a:p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 Игра позволяет детей занимать разнообразной деятельностью, дети в игровой форме: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7574"/>
            <a:ext cx="2736304" cy="364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4040188"/>
            <a:ext cx="1390650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8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31590"/>
            <a:ext cx="7488832" cy="3312370"/>
          </a:xfrm>
        </p:spPr>
        <p:txBody>
          <a:bodyPr lIns="0" tIns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Muller Regular" pitchFamily="50" charset="-52"/>
              </a:rPr>
              <a:t>Дети развиваются и «взрослеют» в игре.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Muller Regular" pitchFamily="50" charset="-52"/>
              </a:rPr>
              <a:t>Задача родителя – «научить» ребенка играть, а именно </a:t>
            </a:r>
            <a:r>
              <a:rPr lang="ru-RU" sz="2400" b="1" dirty="0" smtClean="0">
                <a:latin typeface="Muller Regular" pitchFamily="50" charset="-52"/>
              </a:rPr>
              <a:t>создать условия </a:t>
            </a:r>
            <a:r>
              <a:rPr lang="ru-RU" sz="2400" dirty="0" smtClean="0">
                <a:latin typeface="Muller Regular" pitchFamily="50" charset="-52"/>
              </a:rPr>
              <a:t>для того, чтобы ребенок мог реализовать свои </a:t>
            </a:r>
            <a:r>
              <a:rPr lang="ru-RU" sz="2400" b="1" dirty="0" smtClean="0">
                <a:latin typeface="Muller Regular" pitchFamily="50" charset="-52"/>
              </a:rPr>
              <a:t>потребности</a:t>
            </a:r>
            <a:r>
              <a:rPr lang="ru-RU" sz="2400" dirty="0" smtClean="0">
                <a:latin typeface="Muller Regular" pitchFamily="50" charset="-52"/>
              </a:rPr>
              <a:t> и «</a:t>
            </a:r>
            <a:r>
              <a:rPr lang="ru-RU" sz="2400" b="1" dirty="0" smtClean="0">
                <a:latin typeface="Muller Regular" pitchFamily="50" charset="-52"/>
              </a:rPr>
              <a:t>задачи роста»</a:t>
            </a:r>
            <a:r>
              <a:rPr lang="ru-RU" sz="2400" dirty="0" smtClean="0">
                <a:latin typeface="Muller Regular" pitchFamily="50" charset="-52"/>
              </a:rPr>
              <a:t> с помощью игры. </a:t>
            </a:r>
          </a:p>
          <a:p>
            <a:pPr>
              <a:spcBef>
                <a:spcPts val="0"/>
              </a:spcBef>
            </a:pPr>
            <a:endParaRPr lang="ru-RU" sz="1600" dirty="0" smtClean="0">
              <a:latin typeface="Muller Regular" pitchFamily="50" charset="-5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Muller Regular" pitchFamily="50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43608" y="261818"/>
            <a:ext cx="5963489" cy="8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06" tIns="43954" rIns="87906" bIns="4395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362741">
              <a:lnSpc>
                <a:spcPct val="80000"/>
              </a:lnSpc>
            </a:pPr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Роль взрослых в детской игре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4040188"/>
            <a:ext cx="1390650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1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31590"/>
            <a:ext cx="7488832" cy="3312370"/>
          </a:xfrm>
        </p:spPr>
        <p:txBody>
          <a:bodyPr lIns="0" tIns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Muller Regular" pitchFamily="50" charset="-52"/>
              </a:rPr>
              <a:t>Трудности, которые предполагают родители –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Muller Regular" pitchFamily="50" charset="-52"/>
              </a:rPr>
              <a:t>В</a:t>
            </a:r>
            <a:r>
              <a:rPr lang="ru-RU" sz="2400" dirty="0" smtClean="0">
                <a:latin typeface="Muller Regular" pitchFamily="50" charset="-52"/>
              </a:rPr>
              <a:t>ремя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Muller Regular" pitchFamily="50" charset="-52"/>
              </a:rPr>
              <a:t>Навыки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Muller Regular" pitchFamily="50" charset="-52"/>
              </a:rPr>
              <a:t>Играть придется всегда </a:t>
            </a:r>
            <a:r>
              <a:rPr lang="ru-RU" sz="2400" dirty="0" smtClean="0">
                <a:latin typeface="Muller Regular" pitchFamily="50" charset="-52"/>
                <a:sym typeface="Wingdings" pitchFamily="2" charset="2"/>
              </a:rPr>
              <a:t></a:t>
            </a:r>
            <a:endParaRPr lang="ru-RU" sz="2400" dirty="0" smtClean="0">
              <a:latin typeface="Muller Regular" pitchFamily="50" charset="-5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600" dirty="0" smtClean="0">
              <a:latin typeface="Muller Regular" pitchFamily="50" charset="-5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Muller Regular" pitchFamily="50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43608" y="261818"/>
            <a:ext cx="5963489" cy="8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06" tIns="43954" rIns="87906" bIns="4395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362741">
              <a:lnSpc>
                <a:spcPct val="80000"/>
              </a:lnSpc>
            </a:pPr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Роль взрослых в детской игре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83918"/>
            <a:ext cx="1150132" cy="91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77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31590"/>
            <a:ext cx="7488832" cy="3312370"/>
          </a:xfrm>
        </p:spPr>
        <p:txBody>
          <a:bodyPr lIns="0" tIns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Muller Regular" pitchFamily="50" charset="-52"/>
              </a:rPr>
              <a:t>Родитель не должен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Muller Regular" pitchFamily="50" charset="-52"/>
              </a:rPr>
              <a:t>играть с ребенком как сверстник;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Muller Regular" pitchFamily="50" charset="-52"/>
              </a:rPr>
              <a:t>играть в ту игру, которая ему не интересна;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Muller Regular" pitchFamily="50" charset="-52"/>
              </a:rPr>
              <a:t>играть столько, сколько играет </a:t>
            </a:r>
            <a:r>
              <a:rPr lang="ru-RU" sz="2400" dirty="0" smtClean="0">
                <a:latin typeface="Muller Regular" pitchFamily="50" charset="-52"/>
              </a:rPr>
              <a:t>ребенок. </a:t>
            </a:r>
            <a:endParaRPr lang="ru-RU" sz="2400" dirty="0">
              <a:latin typeface="Muller Regular" pitchFamily="50" charset="-5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Muller Regular" pitchFamily="50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43608" y="261818"/>
            <a:ext cx="5963489" cy="8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06" tIns="43954" rIns="87906" bIns="4395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362741">
              <a:lnSpc>
                <a:spcPct val="80000"/>
              </a:lnSpc>
            </a:pPr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Роль взрослых в детской игре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92" y="4083918"/>
            <a:ext cx="1152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1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31590"/>
            <a:ext cx="7488832" cy="3312370"/>
          </a:xfrm>
        </p:spPr>
        <p:txBody>
          <a:bodyPr lIns="0" tIns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Muller Regular" pitchFamily="50" charset="-52"/>
              </a:rPr>
              <a:t>Родитель должен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Muller Regular" pitchFamily="50" charset="-52"/>
              </a:rPr>
              <a:t>быть доступным – находится где-то рядом;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Muller Regular" pitchFamily="50" charset="-52"/>
              </a:rPr>
              <a:t>обеспечить ребенка необходимыми для игры материалами;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Muller Regular" pitchFamily="50" charset="-52"/>
              </a:rPr>
              <a:t>обеспечить пространство и достаточное количество времени;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Muller Regular" pitchFamily="50" charset="-52"/>
              </a:rPr>
              <a:t>поддерживать фантазию и творчество ребенка. </a:t>
            </a:r>
            <a:endParaRPr lang="ru-RU" sz="2000" dirty="0">
              <a:latin typeface="Muller Regular" pitchFamily="50" charset="-5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Muller Regular" pitchFamily="50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43608" y="261818"/>
            <a:ext cx="5963489" cy="8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06" tIns="43954" rIns="87906" bIns="4395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362741">
              <a:lnSpc>
                <a:spcPct val="80000"/>
              </a:lnSpc>
            </a:pPr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Роль взрослых в детской игре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83918"/>
            <a:ext cx="1152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61474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529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Уделяйте своему ребенку  время и внимание!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НВ</cp:lastModifiedBy>
  <cp:revision>52</cp:revision>
  <dcterms:created xsi:type="dcterms:W3CDTF">2020-04-01T16:06:13Z</dcterms:created>
  <dcterms:modified xsi:type="dcterms:W3CDTF">2023-11-24T14:53:19Z</dcterms:modified>
  <cp:contentStatus/>
</cp:coreProperties>
</file>