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747" r:id="rId3"/>
  </p:sldMasterIdLst>
  <p:notesMasterIdLst>
    <p:notesMasterId r:id="rId18"/>
  </p:notesMasterIdLst>
  <p:sldIdLst>
    <p:sldId id="257" r:id="rId4"/>
    <p:sldId id="259" r:id="rId5"/>
    <p:sldId id="262" r:id="rId6"/>
    <p:sldId id="265" r:id="rId7"/>
    <p:sldId id="279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87" r:id="rId16"/>
    <p:sldId id="261" r:id="rId17"/>
  </p:sldIdLst>
  <p:sldSz cx="9144000" cy="5143500" type="screen16x9"/>
  <p:notesSz cx="6858000" cy="9144000"/>
  <p:defaultTextStyle>
    <a:defPPr>
      <a:defRPr lang="ru-RU"/>
    </a:defPPr>
    <a:lvl1pPr marL="0" algn="l" defTabSz="91425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27" algn="l" defTabSz="91425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57" algn="l" defTabSz="91425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85" algn="l" defTabSz="91425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14" algn="l" defTabSz="91425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642" algn="l" defTabSz="91425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771" algn="l" defTabSz="91425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900" algn="l" defTabSz="91425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027" algn="l" defTabSz="91425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6552"/>
    <a:srgbClr val="6E24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65"/>
  </p:normalViewPr>
  <p:slideViewPr>
    <p:cSldViewPr>
      <p:cViewPr>
        <p:scale>
          <a:sx n="96" d="100"/>
          <a:sy n="96" d="100"/>
        </p:scale>
        <p:origin x="-1066" y="-32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75044C-D1BA-4A9B-8554-B7A4448A9056}" type="datetimeFigureOut">
              <a:rPr lang="ru-RU" smtClean="0"/>
              <a:pPr/>
              <a:t>24.11.2023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962D1F-EBD6-44C1-A0ED-6441966F5E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3198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5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27" algn="l" defTabSz="91425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57" algn="l" defTabSz="91425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85" algn="l" defTabSz="91425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14" algn="l" defTabSz="91425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642" algn="l" defTabSz="91425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771" algn="l" defTabSz="91425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900" algn="l" defTabSz="91425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027" algn="l" defTabSz="91425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62D1F-EBD6-44C1-A0ED-6441966F5E8A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62D1F-EBD6-44C1-A0ED-6441966F5E8A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61036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A2536-1A4B-427C-8990-FE802B99E7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4CDE5-56CB-4523-8511-8ECE04AA60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704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A2536-1A4B-427C-8990-FE802B99E7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4CDE5-56CB-4523-8511-8ECE04AA60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909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A2536-1A4B-427C-8990-FE802B99E7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4CDE5-56CB-4523-8511-8ECE04AA60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3260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A2536-1A4B-427C-8990-FE802B99E7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4CDE5-56CB-4523-8511-8ECE04AA60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910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A2536-1A4B-427C-8990-FE802B99E7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4CDE5-56CB-4523-8511-8ECE04AA60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5140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5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5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2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5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64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7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9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02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A2536-1A4B-427C-8990-FE802B99E7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4CDE5-56CB-4523-8511-8ECE04AA60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160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2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A2536-1A4B-427C-8990-FE802B99E7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4CDE5-56CB-4523-8511-8ECE04AA60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4759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27" indent="0">
              <a:buNone/>
              <a:defRPr sz="2000" b="1"/>
            </a:lvl2pPr>
            <a:lvl3pPr marL="914257" indent="0">
              <a:buNone/>
              <a:defRPr sz="1800" b="1"/>
            </a:lvl3pPr>
            <a:lvl4pPr marL="1371385" indent="0">
              <a:buNone/>
              <a:defRPr sz="1600" b="1"/>
            </a:lvl4pPr>
            <a:lvl5pPr marL="1828514" indent="0">
              <a:buNone/>
              <a:defRPr sz="1600" b="1"/>
            </a:lvl5pPr>
            <a:lvl6pPr marL="2285642" indent="0">
              <a:buNone/>
              <a:defRPr sz="1600" b="1"/>
            </a:lvl6pPr>
            <a:lvl7pPr marL="2742771" indent="0">
              <a:buNone/>
              <a:defRPr sz="1600" b="1"/>
            </a:lvl7pPr>
            <a:lvl8pPr marL="3199900" indent="0">
              <a:buNone/>
              <a:defRPr sz="1600" b="1"/>
            </a:lvl8pPr>
            <a:lvl9pPr marL="3657027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7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27" indent="0">
              <a:buNone/>
              <a:defRPr sz="2000" b="1"/>
            </a:lvl2pPr>
            <a:lvl3pPr marL="914257" indent="0">
              <a:buNone/>
              <a:defRPr sz="1800" b="1"/>
            </a:lvl3pPr>
            <a:lvl4pPr marL="1371385" indent="0">
              <a:buNone/>
              <a:defRPr sz="1600" b="1"/>
            </a:lvl4pPr>
            <a:lvl5pPr marL="1828514" indent="0">
              <a:buNone/>
              <a:defRPr sz="1600" b="1"/>
            </a:lvl5pPr>
            <a:lvl6pPr marL="2285642" indent="0">
              <a:buNone/>
              <a:defRPr sz="1600" b="1"/>
            </a:lvl6pPr>
            <a:lvl7pPr marL="2742771" indent="0">
              <a:buNone/>
              <a:defRPr sz="1600" b="1"/>
            </a:lvl7pPr>
            <a:lvl8pPr marL="3199900" indent="0">
              <a:buNone/>
              <a:defRPr sz="1600" b="1"/>
            </a:lvl8pPr>
            <a:lvl9pPr marL="3657027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1" y="1631157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A2536-1A4B-427C-8990-FE802B99E7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4CDE5-56CB-4523-8511-8ECE04AA60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61253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A2536-1A4B-427C-8990-FE802B99E7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4CDE5-56CB-4523-8511-8ECE04AA60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82080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A2536-1A4B-427C-8990-FE802B99E7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4CDE5-56CB-4523-8511-8ECE04AA60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238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27" indent="0">
              <a:buNone/>
              <a:defRPr sz="1200"/>
            </a:lvl2pPr>
            <a:lvl3pPr marL="914257" indent="0">
              <a:buNone/>
              <a:defRPr sz="1000"/>
            </a:lvl3pPr>
            <a:lvl4pPr marL="1371385" indent="0">
              <a:buNone/>
              <a:defRPr sz="900"/>
            </a:lvl4pPr>
            <a:lvl5pPr marL="1828514" indent="0">
              <a:buNone/>
              <a:defRPr sz="900"/>
            </a:lvl5pPr>
            <a:lvl6pPr marL="2285642" indent="0">
              <a:buNone/>
              <a:defRPr sz="900"/>
            </a:lvl6pPr>
            <a:lvl7pPr marL="2742771" indent="0">
              <a:buNone/>
              <a:defRPr sz="900"/>
            </a:lvl7pPr>
            <a:lvl8pPr marL="3199900" indent="0">
              <a:buNone/>
              <a:defRPr sz="900"/>
            </a:lvl8pPr>
            <a:lvl9pPr marL="3657027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A2536-1A4B-427C-8990-FE802B99E7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4CDE5-56CB-4523-8511-8ECE04AA60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416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A2536-1A4B-427C-8990-FE802B99E7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4CDE5-56CB-4523-8511-8ECE04AA60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9949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27" indent="0">
              <a:buNone/>
              <a:defRPr sz="2800"/>
            </a:lvl2pPr>
            <a:lvl3pPr marL="914257" indent="0">
              <a:buNone/>
              <a:defRPr sz="2400"/>
            </a:lvl3pPr>
            <a:lvl4pPr marL="1371385" indent="0">
              <a:buNone/>
              <a:defRPr sz="2000"/>
            </a:lvl4pPr>
            <a:lvl5pPr marL="1828514" indent="0">
              <a:buNone/>
              <a:defRPr sz="2000"/>
            </a:lvl5pPr>
            <a:lvl6pPr marL="2285642" indent="0">
              <a:buNone/>
              <a:defRPr sz="2000"/>
            </a:lvl6pPr>
            <a:lvl7pPr marL="2742771" indent="0">
              <a:buNone/>
              <a:defRPr sz="2000"/>
            </a:lvl7pPr>
            <a:lvl8pPr marL="3199900" indent="0">
              <a:buNone/>
              <a:defRPr sz="2000"/>
            </a:lvl8pPr>
            <a:lvl9pPr marL="3657027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8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27" indent="0">
              <a:buNone/>
              <a:defRPr sz="1200"/>
            </a:lvl2pPr>
            <a:lvl3pPr marL="914257" indent="0">
              <a:buNone/>
              <a:defRPr sz="1000"/>
            </a:lvl3pPr>
            <a:lvl4pPr marL="1371385" indent="0">
              <a:buNone/>
              <a:defRPr sz="900"/>
            </a:lvl4pPr>
            <a:lvl5pPr marL="1828514" indent="0">
              <a:buNone/>
              <a:defRPr sz="900"/>
            </a:lvl5pPr>
            <a:lvl6pPr marL="2285642" indent="0">
              <a:buNone/>
              <a:defRPr sz="900"/>
            </a:lvl6pPr>
            <a:lvl7pPr marL="2742771" indent="0">
              <a:buNone/>
              <a:defRPr sz="900"/>
            </a:lvl7pPr>
            <a:lvl8pPr marL="3199900" indent="0">
              <a:buNone/>
              <a:defRPr sz="900"/>
            </a:lvl8pPr>
            <a:lvl9pPr marL="3657027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A2536-1A4B-427C-8990-FE802B99E7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4CDE5-56CB-4523-8511-8ECE04AA60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88251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A2536-1A4B-427C-8990-FE802B99E7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4CDE5-56CB-4523-8511-8ECE04AA60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3022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A2536-1A4B-427C-8990-FE802B99E7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4CDE5-56CB-4523-8511-8ECE04AA60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5571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A2536-1A4B-427C-8990-FE802B99E7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4CDE5-56CB-4523-8511-8ECE04AA60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89183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A2536-1A4B-427C-8990-FE802B99E7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4CDE5-56CB-4523-8511-8ECE04AA60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26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5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5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2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5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64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7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9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02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A2536-1A4B-427C-8990-FE802B99E7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4CDE5-56CB-4523-8511-8ECE04AA60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0606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2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A2536-1A4B-427C-8990-FE802B99E7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4CDE5-56CB-4523-8511-8ECE04AA60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953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27" indent="0">
              <a:buNone/>
              <a:defRPr sz="2000" b="1"/>
            </a:lvl2pPr>
            <a:lvl3pPr marL="914257" indent="0">
              <a:buNone/>
              <a:defRPr sz="1800" b="1"/>
            </a:lvl3pPr>
            <a:lvl4pPr marL="1371385" indent="0">
              <a:buNone/>
              <a:defRPr sz="1600" b="1"/>
            </a:lvl4pPr>
            <a:lvl5pPr marL="1828514" indent="0">
              <a:buNone/>
              <a:defRPr sz="1600" b="1"/>
            </a:lvl5pPr>
            <a:lvl6pPr marL="2285642" indent="0">
              <a:buNone/>
              <a:defRPr sz="1600" b="1"/>
            </a:lvl6pPr>
            <a:lvl7pPr marL="2742771" indent="0">
              <a:buNone/>
              <a:defRPr sz="1600" b="1"/>
            </a:lvl7pPr>
            <a:lvl8pPr marL="3199900" indent="0">
              <a:buNone/>
              <a:defRPr sz="1600" b="1"/>
            </a:lvl8pPr>
            <a:lvl9pPr marL="3657027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7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27" indent="0">
              <a:buNone/>
              <a:defRPr sz="2000" b="1"/>
            </a:lvl2pPr>
            <a:lvl3pPr marL="914257" indent="0">
              <a:buNone/>
              <a:defRPr sz="1800" b="1"/>
            </a:lvl3pPr>
            <a:lvl4pPr marL="1371385" indent="0">
              <a:buNone/>
              <a:defRPr sz="1600" b="1"/>
            </a:lvl4pPr>
            <a:lvl5pPr marL="1828514" indent="0">
              <a:buNone/>
              <a:defRPr sz="1600" b="1"/>
            </a:lvl5pPr>
            <a:lvl6pPr marL="2285642" indent="0">
              <a:buNone/>
              <a:defRPr sz="1600" b="1"/>
            </a:lvl6pPr>
            <a:lvl7pPr marL="2742771" indent="0">
              <a:buNone/>
              <a:defRPr sz="1600" b="1"/>
            </a:lvl7pPr>
            <a:lvl8pPr marL="3199900" indent="0">
              <a:buNone/>
              <a:defRPr sz="1600" b="1"/>
            </a:lvl8pPr>
            <a:lvl9pPr marL="3657027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1" y="1631157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A2536-1A4B-427C-8990-FE802B99E7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4CDE5-56CB-4523-8511-8ECE04AA60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7599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A2536-1A4B-427C-8990-FE802B99E7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4CDE5-56CB-4523-8511-8ECE04AA60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31084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A2536-1A4B-427C-8990-FE802B99E7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4CDE5-56CB-4523-8511-8ECE04AA60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550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5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5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2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5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64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7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9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02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A2536-1A4B-427C-8990-FE802B99E7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4CDE5-56CB-4523-8511-8ECE04AA60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08818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27" indent="0">
              <a:buNone/>
              <a:defRPr sz="1200"/>
            </a:lvl2pPr>
            <a:lvl3pPr marL="914257" indent="0">
              <a:buNone/>
              <a:defRPr sz="1000"/>
            </a:lvl3pPr>
            <a:lvl4pPr marL="1371385" indent="0">
              <a:buNone/>
              <a:defRPr sz="900"/>
            </a:lvl4pPr>
            <a:lvl5pPr marL="1828514" indent="0">
              <a:buNone/>
              <a:defRPr sz="900"/>
            </a:lvl5pPr>
            <a:lvl6pPr marL="2285642" indent="0">
              <a:buNone/>
              <a:defRPr sz="900"/>
            </a:lvl6pPr>
            <a:lvl7pPr marL="2742771" indent="0">
              <a:buNone/>
              <a:defRPr sz="900"/>
            </a:lvl7pPr>
            <a:lvl8pPr marL="3199900" indent="0">
              <a:buNone/>
              <a:defRPr sz="900"/>
            </a:lvl8pPr>
            <a:lvl9pPr marL="3657027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A2536-1A4B-427C-8990-FE802B99E7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4CDE5-56CB-4523-8511-8ECE04AA60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189867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27" indent="0">
              <a:buNone/>
              <a:defRPr sz="2800"/>
            </a:lvl2pPr>
            <a:lvl3pPr marL="914257" indent="0">
              <a:buNone/>
              <a:defRPr sz="2400"/>
            </a:lvl3pPr>
            <a:lvl4pPr marL="1371385" indent="0">
              <a:buNone/>
              <a:defRPr sz="2000"/>
            </a:lvl4pPr>
            <a:lvl5pPr marL="1828514" indent="0">
              <a:buNone/>
              <a:defRPr sz="2000"/>
            </a:lvl5pPr>
            <a:lvl6pPr marL="2285642" indent="0">
              <a:buNone/>
              <a:defRPr sz="2000"/>
            </a:lvl6pPr>
            <a:lvl7pPr marL="2742771" indent="0">
              <a:buNone/>
              <a:defRPr sz="2000"/>
            </a:lvl7pPr>
            <a:lvl8pPr marL="3199900" indent="0">
              <a:buNone/>
              <a:defRPr sz="2000"/>
            </a:lvl8pPr>
            <a:lvl9pPr marL="3657027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8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27" indent="0">
              <a:buNone/>
              <a:defRPr sz="1200"/>
            </a:lvl2pPr>
            <a:lvl3pPr marL="914257" indent="0">
              <a:buNone/>
              <a:defRPr sz="1000"/>
            </a:lvl3pPr>
            <a:lvl4pPr marL="1371385" indent="0">
              <a:buNone/>
              <a:defRPr sz="900"/>
            </a:lvl4pPr>
            <a:lvl5pPr marL="1828514" indent="0">
              <a:buNone/>
              <a:defRPr sz="900"/>
            </a:lvl5pPr>
            <a:lvl6pPr marL="2285642" indent="0">
              <a:buNone/>
              <a:defRPr sz="900"/>
            </a:lvl6pPr>
            <a:lvl7pPr marL="2742771" indent="0">
              <a:buNone/>
              <a:defRPr sz="900"/>
            </a:lvl7pPr>
            <a:lvl8pPr marL="3199900" indent="0">
              <a:buNone/>
              <a:defRPr sz="900"/>
            </a:lvl8pPr>
            <a:lvl9pPr marL="3657027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A2536-1A4B-427C-8990-FE802B99E7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4CDE5-56CB-4523-8511-8ECE04AA60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6261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A2536-1A4B-427C-8990-FE802B99E7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4CDE5-56CB-4523-8511-8ECE04AA60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3658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A2536-1A4B-427C-8990-FE802B99E7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4CDE5-56CB-4523-8511-8ECE04AA60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754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2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A2536-1A4B-427C-8990-FE802B99E7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4CDE5-56CB-4523-8511-8ECE04AA60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046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27" indent="0">
              <a:buNone/>
              <a:defRPr sz="2000" b="1"/>
            </a:lvl2pPr>
            <a:lvl3pPr marL="914257" indent="0">
              <a:buNone/>
              <a:defRPr sz="1800" b="1"/>
            </a:lvl3pPr>
            <a:lvl4pPr marL="1371385" indent="0">
              <a:buNone/>
              <a:defRPr sz="1600" b="1"/>
            </a:lvl4pPr>
            <a:lvl5pPr marL="1828514" indent="0">
              <a:buNone/>
              <a:defRPr sz="1600" b="1"/>
            </a:lvl5pPr>
            <a:lvl6pPr marL="2285642" indent="0">
              <a:buNone/>
              <a:defRPr sz="1600" b="1"/>
            </a:lvl6pPr>
            <a:lvl7pPr marL="2742771" indent="0">
              <a:buNone/>
              <a:defRPr sz="1600" b="1"/>
            </a:lvl7pPr>
            <a:lvl8pPr marL="3199900" indent="0">
              <a:buNone/>
              <a:defRPr sz="1600" b="1"/>
            </a:lvl8pPr>
            <a:lvl9pPr marL="3657027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7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27" indent="0">
              <a:buNone/>
              <a:defRPr sz="2000" b="1"/>
            </a:lvl2pPr>
            <a:lvl3pPr marL="914257" indent="0">
              <a:buNone/>
              <a:defRPr sz="1800" b="1"/>
            </a:lvl3pPr>
            <a:lvl4pPr marL="1371385" indent="0">
              <a:buNone/>
              <a:defRPr sz="1600" b="1"/>
            </a:lvl4pPr>
            <a:lvl5pPr marL="1828514" indent="0">
              <a:buNone/>
              <a:defRPr sz="1600" b="1"/>
            </a:lvl5pPr>
            <a:lvl6pPr marL="2285642" indent="0">
              <a:buNone/>
              <a:defRPr sz="1600" b="1"/>
            </a:lvl6pPr>
            <a:lvl7pPr marL="2742771" indent="0">
              <a:buNone/>
              <a:defRPr sz="1600" b="1"/>
            </a:lvl7pPr>
            <a:lvl8pPr marL="3199900" indent="0">
              <a:buNone/>
              <a:defRPr sz="1600" b="1"/>
            </a:lvl8pPr>
            <a:lvl9pPr marL="3657027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1" y="1631157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A2536-1A4B-427C-8990-FE802B99E7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4CDE5-56CB-4523-8511-8ECE04AA60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3413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A2536-1A4B-427C-8990-FE802B99E7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4CDE5-56CB-4523-8511-8ECE04AA60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39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A2536-1A4B-427C-8990-FE802B99E7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4CDE5-56CB-4523-8511-8ECE04AA60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4663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27" indent="0">
              <a:buNone/>
              <a:defRPr sz="1200"/>
            </a:lvl2pPr>
            <a:lvl3pPr marL="914257" indent="0">
              <a:buNone/>
              <a:defRPr sz="1000"/>
            </a:lvl3pPr>
            <a:lvl4pPr marL="1371385" indent="0">
              <a:buNone/>
              <a:defRPr sz="900"/>
            </a:lvl4pPr>
            <a:lvl5pPr marL="1828514" indent="0">
              <a:buNone/>
              <a:defRPr sz="900"/>
            </a:lvl5pPr>
            <a:lvl6pPr marL="2285642" indent="0">
              <a:buNone/>
              <a:defRPr sz="900"/>
            </a:lvl6pPr>
            <a:lvl7pPr marL="2742771" indent="0">
              <a:buNone/>
              <a:defRPr sz="900"/>
            </a:lvl7pPr>
            <a:lvl8pPr marL="3199900" indent="0">
              <a:buNone/>
              <a:defRPr sz="900"/>
            </a:lvl8pPr>
            <a:lvl9pPr marL="3657027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A2536-1A4B-427C-8990-FE802B99E7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4CDE5-56CB-4523-8511-8ECE04AA60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8611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27" indent="0">
              <a:buNone/>
              <a:defRPr sz="2800"/>
            </a:lvl2pPr>
            <a:lvl3pPr marL="914257" indent="0">
              <a:buNone/>
              <a:defRPr sz="2400"/>
            </a:lvl3pPr>
            <a:lvl4pPr marL="1371385" indent="0">
              <a:buNone/>
              <a:defRPr sz="2000"/>
            </a:lvl4pPr>
            <a:lvl5pPr marL="1828514" indent="0">
              <a:buNone/>
              <a:defRPr sz="2000"/>
            </a:lvl5pPr>
            <a:lvl6pPr marL="2285642" indent="0">
              <a:buNone/>
              <a:defRPr sz="2000"/>
            </a:lvl6pPr>
            <a:lvl7pPr marL="2742771" indent="0">
              <a:buNone/>
              <a:defRPr sz="2000"/>
            </a:lvl7pPr>
            <a:lvl8pPr marL="3199900" indent="0">
              <a:buNone/>
              <a:defRPr sz="2000"/>
            </a:lvl8pPr>
            <a:lvl9pPr marL="3657027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8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27" indent="0">
              <a:buNone/>
              <a:defRPr sz="1200"/>
            </a:lvl2pPr>
            <a:lvl3pPr marL="914257" indent="0">
              <a:buNone/>
              <a:defRPr sz="1000"/>
            </a:lvl3pPr>
            <a:lvl4pPr marL="1371385" indent="0">
              <a:buNone/>
              <a:defRPr sz="900"/>
            </a:lvl4pPr>
            <a:lvl5pPr marL="1828514" indent="0">
              <a:buNone/>
              <a:defRPr sz="900"/>
            </a:lvl5pPr>
            <a:lvl6pPr marL="2285642" indent="0">
              <a:buNone/>
              <a:defRPr sz="900"/>
            </a:lvl6pPr>
            <a:lvl7pPr marL="2742771" indent="0">
              <a:buNone/>
              <a:defRPr sz="900"/>
            </a:lvl7pPr>
            <a:lvl8pPr marL="3199900" indent="0">
              <a:buNone/>
              <a:defRPr sz="900"/>
            </a:lvl8pPr>
            <a:lvl9pPr marL="3657027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A2536-1A4B-427C-8990-FE802B99E7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4CDE5-56CB-4523-8511-8ECE04AA60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1921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25" tIns="45713" rIns="91425" bIns="45713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25" tIns="45713" rIns="91425" bIns="45713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25" tIns="45713" rIns="91425" bIns="45713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2A2536-1A4B-427C-8990-FE802B99E7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25" tIns="45713" rIns="91425" bIns="45713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25" tIns="45713" rIns="91425" bIns="45713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94CDE5-56CB-4523-8511-8ECE04AA60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4291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25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46" indent="-342846" algn="l" defTabSz="91425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35" indent="-285705" algn="l" defTabSz="91425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21" indent="-228565" algn="l" defTabSz="91425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50" indent="-228565" algn="l" defTabSz="91425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077" indent="-228565" algn="l" defTabSz="91425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06" indent="-228565" algn="l" defTabSz="91425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35" indent="-228565" algn="l" defTabSz="91425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464" indent="-228565" algn="l" defTabSz="91425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92" indent="-228565" algn="l" defTabSz="91425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25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27" algn="l" defTabSz="91425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57" algn="l" defTabSz="91425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85" algn="l" defTabSz="91425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14" algn="l" defTabSz="91425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42" algn="l" defTabSz="91425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71" algn="l" defTabSz="91425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00" algn="l" defTabSz="91425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27" algn="l" defTabSz="91425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25" tIns="45713" rIns="91425" bIns="45713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25" tIns="45713" rIns="91425" bIns="45713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25" tIns="45713" rIns="91425" bIns="45713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2A2536-1A4B-427C-8990-FE802B99E7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25" tIns="45713" rIns="91425" bIns="45713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25" tIns="45713" rIns="91425" bIns="45713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94CDE5-56CB-4523-8511-8ECE04AA60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597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25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46" indent="-342846" algn="l" defTabSz="91425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35" indent="-285705" algn="l" defTabSz="91425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21" indent="-228565" algn="l" defTabSz="91425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50" indent="-228565" algn="l" defTabSz="91425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077" indent="-228565" algn="l" defTabSz="91425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06" indent="-228565" algn="l" defTabSz="91425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35" indent="-228565" algn="l" defTabSz="91425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464" indent="-228565" algn="l" defTabSz="91425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92" indent="-228565" algn="l" defTabSz="91425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25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27" algn="l" defTabSz="91425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57" algn="l" defTabSz="91425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85" algn="l" defTabSz="91425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14" algn="l" defTabSz="91425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42" algn="l" defTabSz="91425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71" algn="l" defTabSz="91425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00" algn="l" defTabSz="91425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27" algn="l" defTabSz="91425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25" tIns="45713" rIns="91425" bIns="45713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25" tIns="45713" rIns="91425" bIns="45713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25" tIns="45713" rIns="91425" bIns="45713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2A2536-1A4B-427C-8990-FE802B99E7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25" tIns="45713" rIns="91425" bIns="45713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25" tIns="45713" rIns="91425" bIns="45713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94CDE5-56CB-4523-8511-8ECE04AA60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85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p:txStyles>
    <p:titleStyle>
      <a:lvl1pPr algn="ctr" defTabSz="91425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46" indent="-342846" algn="l" defTabSz="91425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35" indent="-285705" algn="l" defTabSz="91425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21" indent="-228565" algn="l" defTabSz="91425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50" indent="-228565" algn="l" defTabSz="91425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077" indent="-228565" algn="l" defTabSz="91425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06" indent="-228565" algn="l" defTabSz="91425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35" indent="-228565" algn="l" defTabSz="91425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464" indent="-228565" algn="l" defTabSz="91425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92" indent="-228565" algn="l" defTabSz="91425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25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27" algn="l" defTabSz="91425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57" algn="l" defTabSz="91425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85" algn="l" defTabSz="91425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14" algn="l" defTabSz="91425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42" algn="l" defTabSz="91425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71" algn="l" defTabSz="91425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00" algn="l" defTabSz="91425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27" algn="l" defTabSz="91425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98903" y="987574"/>
            <a:ext cx="7200800" cy="1708153"/>
          </a:xfrm>
          <a:prstGeom prst="rect">
            <a:avLst/>
          </a:prstGeom>
          <a:noFill/>
        </p:spPr>
        <p:txBody>
          <a:bodyPr wrap="square" lIns="0" tIns="0" rIns="91425" bIns="45713" rtlCol="0">
            <a:spAutoFit/>
          </a:bodyPr>
          <a:lstStyle/>
          <a:p>
            <a:pPr algn="ctr"/>
            <a:r>
              <a:rPr lang="ru-RU" sz="3600" b="1" dirty="0">
                <a:solidFill>
                  <a:srgbClr val="6E2481"/>
                </a:solidFill>
                <a:latin typeface="Muller Bold" pitchFamily="50" charset="-52"/>
              </a:rPr>
              <a:t>Детские «задачи роста» и </a:t>
            </a:r>
            <a:r>
              <a:rPr lang="ru-RU" sz="3600" b="1" dirty="0" smtClean="0">
                <a:solidFill>
                  <a:srgbClr val="6E2481"/>
                </a:solidFill>
                <a:latin typeface="Muller Bold" pitchFamily="50" charset="-52"/>
              </a:rPr>
              <a:t>роль взрослых в игровой деятельности дошкольников</a:t>
            </a:r>
            <a:endParaRPr lang="ru-RU" sz="3600" b="1" dirty="0">
              <a:solidFill>
                <a:srgbClr val="6E2481"/>
              </a:solidFill>
              <a:latin typeface="Muller Bold" pitchFamily="50" charset="-5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79695" y="3291830"/>
            <a:ext cx="6624736" cy="784823"/>
          </a:xfrm>
          <a:prstGeom prst="rect">
            <a:avLst/>
          </a:prstGeom>
          <a:noFill/>
        </p:spPr>
        <p:txBody>
          <a:bodyPr wrap="square" lIns="0" tIns="0" rIns="91425" bIns="45713" rtlCol="0">
            <a:spAutoFit/>
          </a:bodyPr>
          <a:lstStyle/>
          <a:p>
            <a:pPr algn="ctr"/>
            <a:r>
              <a:rPr lang="ru-RU" sz="2400" dirty="0">
                <a:solidFill>
                  <a:srgbClr val="6E2481"/>
                </a:solidFill>
                <a:latin typeface="Muller Medium" pitchFamily="50" charset="-52"/>
              </a:rPr>
              <a:t>Возможности свободной игры </a:t>
            </a:r>
            <a:r>
              <a:rPr lang="ru-RU" sz="2400" dirty="0" smtClean="0">
                <a:solidFill>
                  <a:srgbClr val="6E2481"/>
                </a:solidFill>
                <a:latin typeface="Muller Medium" pitchFamily="50" charset="-52"/>
              </a:rPr>
              <a:t> </a:t>
            </a:r>
            <a:r>
              <a:rPr lang="ru-RU" sz="2400" dirty="0">
                <a:solidFill>
                  <a:srgbClr val="6E2481"/>
                </a:solidFill>
                <a:latin typeface="Muller Medium" pitchFamily="50" charset="-52"/>
              </a:rPr>
              <a:t>для развития социальных и эмоциональных компетенций</a:t>
            </a:r>
          </a:p>
        </p:txBody>
      </p:sp>
      <p:sp>
        <p:nvSpPr>
          <p:cNvPr id="2" name="Овал 1"/>
          <p:cNvSpPr/>
          <p:nvPr/>
        </p:nvSpPr>
        <p:spPr>
          <a:xfrm>
            <a:off x="7668344" y="3939902"/>
            <a:ext cx="1368152" cy="1080120"/>
          </a:xfrm>
          <a:prstGeom prst="ellipse">
            <a:avLst/>
          </a:prstGeom>
          <a:solidFill>
            <a:srgbClr val="046552"/>
          </a:solidFill>
          <a:ln>
            <a:solidFill>
              <a:srgbClr val="046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131590"/>
            <a:ext cx="7920880" cy="3312370"/>
          </a:xfrm>
        </p:spPr>
        <p:txBody>
          <a:bodyPr lIns="0" tIns="0"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>
                <a:latin typeface="Muller Regular" pitchFamily="50" charset="-52"/>
              </a:rPr>
              <a:t>В</a:t>
            </a:r>
            <a:r>
              <a:rPr lang="ru-RU" sz="2400" dirty="0" smtClean="0">
                <a:latin typeface="Muller Regular" pitchFamily="50" charset="-52"/>
              </a:rPr>
              <a:t>редные фразы: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Muller Regular" pitchFamily="50" charset="-52"/>
              </a:rPr>
              <a:t>«Поиграй 5 минут» «Мне некогда с тобой играть»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Muller Regular" pitchFamily="50" charset="-52"/>
              </a:rPr>
              <a:t>«</a:t>
            </a:r>
            <a:r>
              <a:rPr lang="ru-RU" sz="2400" dirty="0">
                <a:latin typeface="Muller Regular" pitchFamily="50" charset="-52"/>
              </a:rPr>
              <a:t>А теперь играй сам</a:t>
            </a:r>
            <a:r>
              <a:rPr lang="ru-RU" sz="2400" dirty="0" smtClean="0">
                <a:latin typeface="Muller Regular" pitchFamily="50" charset="-52"/>
              </a:rPr>
              <a:t>» «Давай кто быстрее (соревнование)» «Эта игра тебя ничему не учит»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Muller Regular" pitchFamily="50" charset="-52"/>
              </a:rPr>
              <a:t>«Разбросал тут свои игрушки» и </a:t>
            </a:r>
            <a:r>
              <a:rPr lang="ru-RU" sz="2400" dirty="0" err="1" smtClean="0">
                <a:latin typeface="Muller Regular" pitchFamily="50" charset="-52"/>
              </a:rPr>
              <a:t>тд</a:t>
            </a:r>
            <a:endParaRPr lang="ru-RU" sz="2400" dirty="0">
              <a:latin typeface="Muller Regular" pitchFamily="50" charset="-52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1600" dirty="0">
              <a:latin typeface="Muller Regular" pitchFamily="50" charset="-52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043608" y="261818"/>
            <a:ext cx="5963489" cy="854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906" tIns="43954" rIns="87906" bIns="43954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defTabSz="362741">
              <a:lnSpc>
                <a:spcPct val="80000"/>
              </a:lnSpc>
            </a:pPr>
            <a:r>
              <a:rPr lang="ru-RU" sz="2000" cap="all" dirty="0" smtClean="0">
                <a:solidFill>
                  <a:srgbClr val="6E2481"/>
                </a:solidFill>
                <a:latin typeface="Muller Bold" pitchFamily="50" charset="-52"/>
              </a:rPr>
              <a:t>Роль взрослых в детской игре</a:t>
            </a:r>
            <a:endParaRPr lang="ru-RU" sz="2000" cap="all" dirty="0">
              <a:solidFill>
                <a:srgbClr val="6E2481"/>
              </a:solidFill>
              <a:latin typeface="Muller Bold" pitchFamily="50" charset="-52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4155926"/>
            <a:ext cx="115252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50445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116796"/>
            <a:ext cx="4752528" cy="3615193"/>
          </a:xfrm>
        </p:spPr>
        <p:txBody>
          <a:bodyPr lIns="0" tIns="0"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Muller Regular" pitchFamily="50" charset="-52"/>
              </a:rPr>
              <a:t>Полезные фразы, помогающие начинать и продолжать сюжет игры:</a:t>
            </a:r>
          </a:p>
          <a:p>
            <a:pPr marL="0" lv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Muller Regular" pitchFamily="50" charset="-52"/>
              </a:rPr>
              <a:t>«Я тут, рядом» </a:t>
            </a:r>
          </a:p>
          <a:p>
            <a:pPr marL="0" lv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Muller Regular" pitchFamily="50" charset="-52"/>
              </a:rPr>
              <a:t>«Кто это у тебя?» </a:t>
            </a:r>
          </a:p>
          <a:p>
            <a:pPr marL="0" lv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>
                <a:solidFill>
                  <a:prstClr val="black"/>
                </a:solidFill>
                <a:latin typeface="Muller Regular" pitchFamily="50" charset="-52"/>
              </a:rPr>
              <a:t>«</a:t>
            </a:r>
            <a:r>
              <a:rPr lang="ru-RU" sz="2400" dirty="0">
                <a:solidFill>
                  <a:prstClr val="black"/>
                </a:solidFill>
                <a:latin typeface="Muller Regular" pitchFamily="50" charset="-52"/>
              </a:rPr>
              <a:t>А что он любит?» 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043608" y="261818"/>
            <a:ext cx="5963489" cy="854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906" tIns="43954" rIns="87906" bIns="43954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defTabSz="362741">
              <a:lnSpc>
                <a:spcPct val="80000"/>
              </a:lnSpc>
            </a:pPr>
            <a:r>
              <a:rPr lang="ru-RU" sz="2000" cap="all" dirty="0" smtClean="0">
                <a:solidFill>
                  <a:srgbClr val="6E2481"/>
                </a:solidFill>
                <a:latin typeface="Muller Bold" pitchFamily="50" charset="-52"/>
              </a:rPr>
              <a:t>Роль взрослых в детской игре</a:t>
            </a:r>
            <a:endParaRPr lang="ru-RU" sz="2000" cap="all" dirty="0">
              <a:solidFill>
                <a:srgbClr val="6E2481"/>
              </a:solidFill>
              <a:latin typeface="Muller Bold" pitchFamily="50" charset="-52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036114"/>
            <a:ext cx="2664296" cy="3552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5991" y="4131253"/>
            <a:ext cx="115252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11848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915566"/>
            <a:ext cx="8424936" cy="648072"/>
          </a:xfrm>
        </p:spPr>
        <p:txBody>
          <a:bodyPr lIns="0" tIns="0"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dirty="0" smtClean="0">
                <a:latin typeface="Muller Regular" pitchFamily="50" charset="-52"/>
              </a:rPr>
              <a:t>Полезные фразы, помогающие начинать и продолжать сюжет игры: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sz="2000" dirty="0">
              <a:latin typeface="Muller Regular" pitchFamily="50" charset="-52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043608" y="261818"/>
            <a:ext cx="5963489" cy="854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906" tIns="43954" rIns="87906" bIns="43954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defTabSz="362741">
              <a:lnSpc>
                <a:spcPct val="80000"/>
              </a:lnSpc>
            </a:pPr>
            <a:r>
              <a:rPr lang="ru-RU" sz="2000" cap="all" dirty="0" smtClean="0">
                <a:solidFill>
                  <a:srgbClr val="6E2481"/>
                </a:solidFill>
                <a:latin typeface="Muller Bold" pitchFamily="50" charset="-52"/>
              </a:rPr>
              <a:t>Роль взрослых в детской игре</a:t>
            </a:r>
            <a:endParaRPr lang="ru-RU" sz="2000" cap="all" dirty="0">
              <a:solidFill>
                <a:srgbClr val="6E2481"/>
              </a:solidFill>
              <a:latin typeface="Muller Bold" pitchFamily="50" charset="-52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1707654"/>
            <a:ext cx="410445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prstClr val="black"/>
                </a:solidFill>
              </a:rPr>
              <a:t>«Где домик у этого героя?» </a:t>
            </a:r>
          </a:p>
          <a:p>
            <a:r>
              <a:rPr lang="ru-RU" sz="2000" dirty="0">
                <a:solidFill>
                  <a:prstClr val="black"/>
                </a:solidFill>
              </a:rPr>
              <a:t>«С кем он дружит?» </a:t>
            </a:r>
          </a:p>
          <a:p>
            <a:r>
              <a:rPr lang="ru-RU" sz="2000" dirty="0">
                <a:solidFill>
                  <a:prstClr val="black"/>
                </a:solidFill>
              </a:rPr>
              <a:t>«Во что он играет и с кем?» </a:t>
            </a:r>
          </a:p>
          <a:p>
            <a:r>
              <a:rPr lang="ru-RU" sz="2000" dirty="0">
                <a:solidFill>
                  <a:prstClr val="black"/>
                </a:solidFill>
              </a:rPr>
              <a:t>«С кем и куда он отправится в путешествие?» и </a:t>
            </a:r>
            <a:r>
              <a:rPr lang="ru-RU" sz="2000" dirty="0" err="1">
                <a:solidFill>
                  <a:prstClr val="black"/>
                </a:solidFill>
              </a:rPr>
              <a:t>тд</a:t>
            </a:r>
            <a:endParaRPr lang="ru-RU" sz="2000" dirty="0">
              <a:solidFill>
                <a:prstClr val="black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4094975"/>
            <a:ext cx="115252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635646"/>
            <a:ext cx="5328592" cy="2916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00367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4155926"/>
            <a:ext cx="115252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683568" y="147778"/>
            <a:ext cx="7704856" cy="3960440"/>
          </a:xfrm>
        </p:spPr>
        <p:txBody>
          <a:bodyPr lIns="0" tIns="0"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000" cap="all" dirty="0">
                <a:solidFill>
                  <a:srgbClr val="6E2481"/>
                </a:solidFill>
                <a:latin typeface="Muller Bold" pitchFamily="50" charset="-52"/>
                <a:ea typeface="+mj-ea"/>
                <a:cs typeface="+mj-cs"/>
              </a:rPr>
              <a:t>Главные задачи родителя</a:t>
            </a:r>
            <a:r>
              <a:rPr lang="ru-RU" sz="2000" cap="all" dirty="0" smtClean="0">
                <a:solidFill>
                  <a:srgbClr val="6E2481"/>
                </a:solidFill>
                <a:latin typeface="Muller Bold" pitchFamily="50" charset="-52"/>
                <a:ea typeface="+mj-ea"/>
                <a:cs typeface="+mj-cs"/>
              </a:rPr>
              <a:t>: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sz="1000" cap="all" dirty="0" smtClean="0">
              <a:solidFill>
                <a:srgbClr val="6E2481"/>
              </a:solidFill>
              <a:latin typeface="Muller Bold" pitchFamily="50" charset="-52"/>
              <a:ea typeface="+mj-ea"/>
              <a:cs typeface="+mj-cs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600" cap="all" dirty="0">
              <a:solidFill>
                <a:srgbClr val="6E2481"/>
              </a:solidFill>
              <a:latin typeface="Muller Bold" pitchFamily="50" charset="-52"/>
              <a:ea typeface="+mj-ea"/>
              <a:cs typeface="+mj-cs"/>
            </a:endParaRPr>
          </a:p>
          <a:p>
            <a:pPr algn="just">
              <a:spcBef>
                <a:spcPts val="0"/>
              </a:spcBef>
              <a:buFont typeface="Wingdings" pitchFamily="2" charset="2"/>
              <a:buChar char="v"/>
            </a:pPr>
            <a:r>
              <a:rPr lang="ru-RU" sz="1800" dirty="0" smtClean="0">
                <a:latin typeface="Muller Regular" pitchFamily="50" charset="-52"/>
              </a:rPr>
              <a:t>Способствовать игривой деятельности детей, направлять в оптимальную форму для пространства;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1800" dirty="0" smtClean="0">
              <a:latin typeface="Muller Regular" pitchFamily="50" charset="-52"/>
            </a:endParaRPr>
          </a:p>
          <a:p>
            <a:pPr algn="just">
              <a:spcBef>
                <a:spcPts val="0"/>
              </a:spcBef>
              <a:buFont typeface="Wingdings" pitchFamily="2" charset="2"/>
              <a:buChar char="v"/>
            </a:pPr>
            <a:r>
              <a:rPr lang="ru-RU" sz="1800" dirty="0" smtClean="0">
                <a:latin typeface="Muller Regular" pitchFamily="50" charset="-52"/>
              </a:rPr>
              <a:t>Делать это «</a:t>
            </a:r>
            <a:r>
              <a:rPr lang="ru-RU" sz="1800" dirty="0" err="1" smtClean="0">
                <a:latin typeface="Muller Regular" pitchFamily="50" charset="-52"/>
              </a:rPr>
              <a:t>экологично</a:t>
            </a:r>
            <a:r>
              <a:rPr lang="ru-RU" sz="1800" dirty="0" smtClean="0">
                <a:latin typeface="Muller Regular" pitchFamily="50" charset="-52"/>
              </a:rPr>
              <a:t>», давая варианты ребенку;</a:t>
            </a:r>
          </a:p>
          <a:p>
            <a:pPr algn="just">
              <a:spcBef>
                <a:spcPts val="0"/>
              </a:spcBef>
              <a:buFont typeface="Wingdings" pitchFamily="2" charset="2"/>
              <a:buChar char="v"/>
            </a:pPr>
            <a:endParaRPr lang="ru-RU" sz="1800" dirty="0" smtClean="0">
              <a:latin typeface="Muller Regular" pitchFamily="50" charset="-52"/>
            </a:endParaRPr>
          </a:p>
          <a:p>
            <a:pPr algn="just">
              <a:spcBef>
                <a:spcPts val="0"/>
              </a:spcBef>
              <a:buFont typeface="Wingdings" pitchFamily="2" charset="2"/>
              <a:buChar char="v"/>
            </a:pPr>
            <a:r>
              <a:rPr lang="ru-RU" sz="1800" dirty="0" smtClean="0">
                <a:latin typeface="Muller Regular" pitchFamily="50" charset="-52"/>
              </a:rPr>
              <a:t>Обеспечивать ребенка </a:t>
            </a:r>
            <a:r>
              <a:rPr lang="ru-RU" sz="1800" dirty="0">
                <a:latin typeface="Muller Regular" pitchFamily="50" charset="-52"/>
              </a:rPr>
              <a:t>необходимыми для игры </a:t>
            </a:r>
            <a:r>
              <a:rPr lang="ru-RU" sz="1800" dirty="0" smtClean="0">
                <a:latin typeface="Muller Regular" pitchFamily="50" charset="-52"/>
              </a:rPr>
              <a:t>материалами, это неконкретные игрушки (посуда, дом и т.д.), а материалы из которых ребенок может это сделать, придумать, заменить;</a:t>
            </a:r>
          </a:p>
          <a:p>
            <a:pPr algn="just">
              <a:spcBef>
                <a:spcPts val="0"/>
              </a:spcBef>
              <a:buFont typeface="Wingdings" pitchFamily="2" charset="2"/>
              <a:buChar char="v"/>
            </a:pPr>
            <a:endParaRPr lang="ru-RU" sz="1800" dirty="0" smtClean="0">
              <a:latin typeface="Muller Regular" pitchFamily="50" charset="-52"/>
            </a:endParaRPr>
          </a:p>
          <a:p>
            <a:pPr algn="just">
              <a:spcBef>
                <a:spcPts val="0"/>
              </a:spcBef>
              <a:buFont typeface="Wingdings" pitchFamily="2" charset="2"/>
              <a:buChar char="v"/>
            </a:pPr>
            <a:r>
              <a:rPr lang="ru-RU" sz="1800" dirty="0" smtClean="0">
                <a:latin typeface="Muller Regular" pitchFamily="50" charset="-52"/>
              </a:rPr>
              <a:t>Быть сопричастным в игре, </a:t>
            </a:r>
            <a:r>
              <a:rPr lang="ru-RU" sz="1800" dirty="0">
                <a:latin typeface="Muller Regular" pitchFamily="50" charset="-52"/>
              </a:rPr>
              <a:t>быть доступным – находится где-то </a:t>
            </a:r>
            <a:r>
              <a:rPr lang="ru-RU" sz="1800" dirty="0" smtClean="0">
                <a:latin typeface="Muller Regular" pitchFamily="50" charset="-52"/>
              </a:rPr>
              <a:t>рядом, то есть не обязательно в одном месте-комнате, но эмоционально откликаться, когда ребенок в этом нуждается;</a:t>
            </a:r>
          </a:p>
          <a:p>
            <a:pPr algn="just">
              <a:spcBef>
                <a:spcPts val="0"/>
              </a:spcBef>
              <a:buFont typeface="Wingdings" pitchFamily="2" charset="2"/>
              <a:buChar char="v"/>
            </a:pPr>
            <a:endParaRPr lang="ru-RU" sz="1800" dirty="0" smtClean="0">
              <a:latin typeface="Muller Regular" pitchFamily="50" charset="-52"/>
            </a:endParaRPr>
          </a:p>
          <a:p>
            <a:pPr algn="just">
              <a:spcBef>
                <a:spcPts val="0"/>
              </a:spcBef>
              <a:buFont typeface="Wingdings" pitchFamily="2" charset="2"/>
              <a:buChar char="v"/>
            </a:pPr>
            <a:r>
              <a:rPr lang="ru-RU" sz="1800" dirty="0" smtClean="0">
                <a:latin typeface="Muller Regular" pitchFamily="50" charset="-52"/>
              </a:rPr>
              <a:t>Оказывать ребенку поддержку в его начинаниях. </a:t>
            </a:r>
            <a:endParaRPr lang="ru-RU" sz="1800" dirty="0">
              <a:latin typeface="Muller Regular" pitchFamily="50" charset="-52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1600" dirty="0">
              <a:latin typeface="Muller Regular" pitchFamily="50" charset="-52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1600" dirty="0" smtClean="0">
              <a:latin typeface="Muller Regular" pitchFamily="50" charset="-52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1600" dirty="0" smtClean="0">
              <a:latin typeface="Muller Regular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7521262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1923678"/>
            <a:ext cx="5583505" cy="857250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accent2"/>
                </a:solidFill>
                <a:latin typeface="Muller Bold" pitchFamily="50" charset="-52"/>
              </a:rPr>
              <a:t>Уделяйте своему ребенку </a:t>
            </a:r>
            <a:br>
              <a:rPr lang="ru-RU" sz="3200" dirty="0" smtClean="0">
                <a:solidFill>
                  <a:schemeClr val="accent2"/>
                </a:solidFill>
                <a:latin typeface="Muller Bold" pitchFamily="50" charset="-52"/>
              </a:rPr>
            </a:br>
            <a:r>
              <a:rPr lang="ru-RU" sz="3200" dirty="0" smtClean="0">
                <a:solidFill>
                  <a:schemeClr val="accent2"/>
                </a:solidFill>
                <a:latin typeface="Muller Bold" pitchFamily="50" charset="-52"/>
              </a:rPr>
              <a:t>время и внимание!</a:t>
            </a:r>
            <a:r>
              <a:rPr lang="ru-RU" sz="3200" dirty="0" smtClean="0">
                <a:solidFill>
                  <a:srgbClr val="6E2481"/>
                </a:solidFill>
                <a:latin typeface="Muller Bold" pitchFamily="50" charset="-52"/>
              </a:rPr>
              <a:t/>
            </a:r>
            <a:br>
              <a:rPr lang="ru-RU" sz="3200" dirty="0" smtClean="0">
                <a:solidFill>
                  <a:srgbClr val="6E2481"/>
                </a:solidFill>
                <a:latin typeface="Muller Bold" pitchFamily="50" charset="-52"/>
              </a:rPr>
            </a:br>
            <a:r>
              <a:rPr lang="ru-RU" sz="3200" dirty="0">
                <a:solidFill>
                  <a:srgbClr val="6E2481"/>
                </a:solidFill>
                <a:latin typeface="Muller Bold" pitchFamily="50" charset="-52"/>
              </a:rPr>
              <a:t/>
            </a:r>
            <a:br>
              <a:rPr lang="ru-RU" sz="3200" dirty="0">
                <a:solidFill>
                  <a:srgbClr val="6E2481"/>
                </a:solidFill>
                <a:latin typeface="Muller Bold" pitchFamily="50" charset="-52"/>
              </a:rPr>
            </a:br>
            <a:r>
              <a:rPr lang="ru-RU" sz="3200" dirty="0" smtClean="0">
                <a:solidFill>
                  <a:srgbClr val="6E2481"/>
                </a:solidFill>
                <a:latin typeface="Muller Bold" pitchFamily="50" charset="-52"/>
              </a:rPr>
              <a:t>Спасибо за внимание!</a:t>
            </a:r>
            <a:endParaRPr lang="ru-RU" sz="3200" dirty="0">
              <a:solidFill>
                <a:srgbClr val="6E2481"/>
              </a:solidFill>
              <a:latin typeface="Muller Bold" pitchFamily="50" charset="-5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9224" y="1419626"/>
            <a:ext cx="3314704" cy="3000814"/>
          </a:xfrm>
          <a:prstGeom prst="rect">
            <a:avLst/>
          </a:prstGeom>
          <a:noFill/>
        </p:spPr>
        <p:txBody>
          <a:bodyPr wrap="square" lIns="0" tIns="0" rIns="91425" bIns="45713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600" dirty="0">
                <a:latin typeface="Muller Regular" pitchFamily="50" charset="-52"/>
              </a:rPr>
              <a:t>- освоение материального и социального мира;</a:t>
            </a:r>
          </a:p>
          <a:p>
            <a:pPr>
              <a:lnSpc>
                <a:spcPct val="150000"/>
              </a:lnSpc>
            </a:pPr>
            <a:r>
              <a:rPr lang="ru-RU" sz="1600" dirty="0">
                <a:latin typeface="Muller Regular" pitchFamily="50" charset="-52"/>
              </a:rPr>
              <a:t>- приобретение множества навыков в разных видах человеческой деятельности;</a:t>
            </a:r>
          </a:p>
          <a:p>
            <a:pPr>
              <a:lnSpc>
                <a:spcPct val="150000"/>
              </a:lnSpc>
            </a:pPr>
            <a:r>
              <a:rPr lang="ru-RU" sz="1600" dirty="0">
                <a:latin typeface="Muller Regular" pitchFamily="50" charset="-52"/>
              </a:rPr>
              <a:t>- социальные и эмоциональные компетенции. </a:t>
            </a:r>
          </a:p>
          <a:p>
            <a:pPr>
              <a:lnSpc>
                <a:spcPct val="150000"/>
              </a:lnSpc>
            </a:pPr>
            <a:endParaRPr lang="en-US" sz="1600" dirty="0">
              <a:latin typeface="Muller Regular" pitchFamily="50" charset="-5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555527"/>
            <a:ext cx="3888432" cy="661713"/>
          </a:xfrm>
          <a:prstGeom prst="rect">
            <a:avLst/>
          </a:prstGeom>
          <a:noFill/>
        </p:spPr>
        <p:txBody>
          <a:bodyPr wrap="square" lIns="0" tIns="0" rIns="91425" bIns="45713" rtlCol="0">
            <a:spAutoFit/>
          </a:bodyPr>
          <a:lstStyle/>
          <a:p>
            <a:r>
              <a:rPr lang="ru-RU" sz="2000" cap="all" dirty="0" smtClean="0">
                <a:solidFill>
                  <a:srgbClr val="6E2481"/>
                </a:solidFill>
                <a:latin typeface="Muller Bold" pitchFamily="50" charset="-52"/>
              </a:rPr>
              <a:t>«Задачи роста» дошкольников</a:t>
            </a:r>
            <a:endParaRPr lang="ru-RU" sz="2000" cap="all" dirty="0">
              <a:solidFill>
                <a:srgbClr val="6E2481"/>
              </a:solidFill>
              <a:latin typeface="Muller Bold" pitchFamily="50" charset="-5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0092" y="886387"/>
            <a:ext cx="4896544" cy="344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411512"/>
            <a:ext cx="7848872" cy="4032448"/>
          </a:xfrm>
        </p:spPr>
        <p:txBody>
          <a:bodyPr lIns="0" tIns="0"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1600" dirty="0">
                <a:latin typeface="Muller Regular" pitchFamily="50" charset="-52"/>
              </a:rPr>
              <a:t>В </a:t>
            </a:r>
            <a:r>
              <a:rPr lang="ru-RU" sz="1600" dirty="0" smtClean="0">
                <a:latin typeface="Muller Regular" pitchFamily="50" charset="-52"/>
              </a:rPr>
              <a:t>«задачи роста» </a:t>
            </a:r>
            <a:r>
              <a:rPr lang="ru-RU" sz="2400" dirty="0">
                <a:solidFill>
                  <a:srgbClr val="FF0000"/>
                </a:solidFill>
                <a:latin typeface="Muller Regular" pitchFamily="50" charset="-52"/>
              </a:rPr>
              <a:t>не</a:t>
            </a:r>
            <a:r>
              <a:rPr lang="ru-RU" sz="1600" dirty="0">
                <a:latin typeface="Muller Regular" pitchFamily="50" charset="-52"/>
              </a:rPr>
              <a:t> входит </a:t>
            </a:r>
            <a:r>
              <a:rPr lang="ru-RU" sz="1600" dirty="0" smtClean="0">
                <a:latin typeface="Muller Regular" pitchFamily="50" charset="-52"/>
              </a:rPr>
              <a:t>так таковое обучение </a:t>
            </a:r>
            <a:r>
              <a:rPr lang="ru-RU" sz="1600" dirty="0">
                <a:latin typeface="Muller Regular" pitchFamily="50" charset="-52"/>
              </a:rPr>
              <a:t>и </a:t>
            </a:r>
            <a:r>
              <a:rPr lang="ru-RU" sz="1600" dirty="0" smtClean="0">
                <a:latin typeface="Muller Regular" pitchFamily="50" charset="-52"/>
              </a:rPr>
              <a:t>научение, это происходит опосредованно, то есть естественным образом через игровую деятельность. </a:t>
            </a:r>
            <a:endParaRPr lang="ru-RU" sz="1600" dirty="0">
              <a:latin typeface="Muller Regular" pitchFamily="50" charset="-52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1600" dirty="0">
              <a:latin typeface="Muller Regular" pitchFamily="50" charset="-52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1600" dirty="0" smtClean="0">
                <a:latin typeface="Muller Regular" pitchFamily="50" charset="-52"/>
              </a:rPr>
              <a:t>Важное для развития дошкольников - </a:t>
            </a:r>
            <a:r>
              <a:rPr lang="ru-RU" sz="1600" b="1" dirty="0">
                <a:latin typeface="Muller Regular" pitchFamily="50" charset="-52"/>
              </a:rPr>
              <a:t>создать пространство </a:t>
            </a:r>
            <a:r>
              <a:rPr lang="ru-RU" sz="1600" dirty="0">
                <a:latin typeface="Muller Regular" pitchFamily="50" charset="-52"/>
              </a:rPr>
              <a:t>для хороших отношений между ребенком и родителем и </a:t>
            </a:r>
            <a:r>
              <a:rPr lang="ru-RU" sz="1600" b="1" dirty="0" err="1">
                <a:latin typeface="Muller Regular" pitchFamily="50" charset="-52"/>
              </a:rPr>
              <a:t>фасилитации</a:t>
            </a:r>
            <a:r>
              <a:rPr lang="ru-RU" sz="1600" b="1" dirty="0">
                <a:latin typeface="Muller Regular" pitchFamily="50" charset="-52"/>
              </a:rPr>
              <a:t> свободной игры</a:t>
            </a:r>
            <a:r>
              <a:rPr lang="ru-RU" sz="1600" dirty="0">
                <a:latin typeface="Muller Regular" pitchFamily="50" charset="-52"/>
              </a:rPr>
              <a:t>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1" y="1851670"/>
            <a:ext cx="3384376" cy="2538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48" y="4040188"/>
            <a:ext cx="1390650" cy="1103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92108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843563"/>
            <a:ext cx="7848872" cy="2088228"/>
          </a:xfrm>
        </p:spPr>
        <p:txBody>
          <a:bodyPr lIns="0" tIns="0"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1600" dirty="0" smtClean="0">
                <a:latin typeface="Muller Regular" pitchFamily="50" charset="-52"/>
              </a:rPr>
              <a:t> </a:t>
            </a:r>
            <a:endParaRPr lang="ru-RU" sz="1600" dirty="0">
              <a:latin typeface="Muller Regular" pitchFamily="50" charset="-52"/>
            </a:endParaRPr>
          </a:p>
          <a:p>
            <a:pPr>
              <a:spcBef>
                <a:spcPts val="0"/>
              </a:spcBef>
              <a:buAutoNum type="arabicPeriod"/>
            </a:pPr>
            <a:r>
              <a:rPr lang="ru-RU" sz="1600" dirty="0">
                <a:latin typeface="Muller Regular" pitchFamily="50" charset="-52"/>
              </a:rPr>
              <a:t>Различать свои переживания (эмоции)</a:t>
            </a:r>
          </a:p>
          <a:p>
            <a:pPr>
              <a:spcBef>
                <a:spcPts val="0"/>
              </a:spcBef>
              <a:buAutoNum type="arabicPeriod"/>
            </a:pPr>
            <a:r>
              <a:rPr lang="ru-RU" sz="1600" dirty="0">
                <a:latin typeface="Muller Regular" pitchFamily="50" charset="-52"/>
              </a:rPr>
              <a:t>Использовать их не во вред себе и другим</a:t>
            </a:r>
          </a:p>
          <a:p>
            <a:pPr>
              <a:spcBef>
                <a:spcPts val="0"/>
              </a:spcBef>
              <a:buAutoNum type="arabicPeriod"/>
            </a:pPr>
            <a:r>
              <a:rPr lang="ru-RU" sz="1600" dirty="0">
                <a:latin typeface="Muller Regular" pitchFamily="50" charset="-52"/>
              </a:rPr>
              <a:t>Различать переживания других людей</a:t>
            </a:r>
          </a:p>
          <a:p>
            <a:pPr>
              <a:spcBef>
                <a:spcPts val="0"/>
              </a:spcBef>
              <a:buAutoNum type="arabicPeriod"/>
            </a:pPr>
            <a:r>
              <a:rPr lang="ru-RU" sz="1600" dirty="0">
                <a:latin typeface="Muller Regular" pitchFamily="50" charset="-52"/>
              </a:rPr>
              <a:t>Учитывать свои и чужие переживания во взаимодействии с окружающими</a:t>
            </a:r>
          </a:p>
          <a:p>
            <a:pPr>
              <a:spcBef>
                <a:spcPts val="0"/>
              </a:spcBef>
              <a:buAutoNum type="arabicPeriod"/>
            </a:pPr>
            <a:endParaRPr lang="ru-RU" sz="1600" dirty="0">
              <a:latin typeface="Muller Regular" pitchFamily="50" charset="-52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 smtClean="0">
                <a:latin typeface="Muller Regular" pitchFamily="50" charset="-52"/>
              </a:rPr>
              <a:t>Результат</a:t>
            </a:r>
            <a:r>
              <a:rPr lang="ru-RU" sz="1600" dirty="0">
                <a:latin typeface="Muller Regular" pitchFamily="50" charset="-52"/>
              </a:rPr>
              <a:t>: хорошая коммуникация со взрослыми и сверстниками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267494"/>
            <a:ext cx="7891517" cy="661713"/>
          </a:xfrm>
          <a:prstGeom prst="rect">
            <a:avLst/>
          </a:prstGeom>
          <a:noFill/>
        </p:spPr>
        <p:txBody>
          <a:bodyPr wrap="square" lIns="0" tIns="0" rIns="91425" bIns="45713" rtlCol="0">
            <a:spAutoFit/>
          </a:bodyPr>
          <a:lstStyle/>
          <a:p>
            <a:r>
              <a:rPr lang="ru-RU" sz="2000" cap="all" dirty="0">
                <a:solidFill>
                  <a:srgbClr val="6E2481"/>
                </a:solidFill>
                <a:latin typeface="Muller Bold" pitchFamily="50" charset="-52"/>
              </a:rPr>
              <a:t>основные задачи роста </a:t>
            </a:r>
            <a:r>
              <a:rPr lang="ru-RU" sz="2000" cap="all" dirty="0" smtClean="0">
                <a:solidFill>
                  <a:srgbClr val="6E2481"/>
                </a:solidFill>
                <a:latin typeface="Muller Bold" pitchFamily="50" charset="-52"/>
              </a:rPr>
              <a:t>к концу дошкольного возраста эмоционального и социального развития</a:t>
            </a:r>
            <a:endParaRPr lang="ru-RU" sz="2000" cap="all" dirty="0">
              <a:solidFill>
                <a:srgbClr val="6E2481"/>
              </a:solidFill>
              <a:latin typeface="Muller Bold" pitchFamily="50" charset="-52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862020"/>
            <a:ext cx="2717901" cy="1812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889753"/>
            <a:ext cx="2304256" cy="1756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350" y="4020607"/>
            <a:ext cx="1390650" cy="1103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74113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843562"/>
            <a:ext cx="3528392" cy="3600401"/>
          </a:xfrm>
        </p:spPr>
        <p:txBody>
          <a:bodyPr lIns="0" tIns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AutoNum type="arabicPeriod"/>
            </a:pPr>
            <a:r>
              <a:rPr lang="ru-RU" sz="1600" dirty="0" smtClean="0">
                <a:latin typeface="Muller Regular" pitchFamily="50" charset="-52"/>
              </a:rPr>
              <a:t>Слушают</a:t>
            </a:r>
            <a:endParaRPr lang="ru-RU" sz="1600" dirty="0">
              <a:latin typeface="Muller Regular" pitchFamily="50" charset="-52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AutoNum type="arabicPeriod"/>
            </a:pPr>
            <a:r>
              <a:rPr lang="ru-RU" sz="1600" dirty="0" smtClean="0">
                <a:latin typeface="Muller Regular" pitchFamily="50" charset="-52"/>
              </a:rPr>
              <a:t>Рисуют</a:t>
            </a:r>
          </a:p>
          <a:p>
            <a:pPr>
              <a:lnSpc>
                <a:spcPct val="150000"/>
              </a:lnSpc>
              <a:spcBef>
                <a:spcPts val="0"/>
              </a:spcBef>
              <a:buAutoNum type="arabicPeriod"/>
            </a:pPr>
            <a:r>
              <a:rPr lang="ru-RU" sz="1600" dirty="0" smtClean="0">
                <a:latin typeface="Muller Regular" pitchFamily="50" charset="-52"/>
              </a:rPr>
              <a:t>Думают</a:t>
            </a:r>
          </a:p>
          <a:p>
            <a:pPr>
              <a:lnSpc>
                <a:spcPct val="150000"/>
              </a:lnSpc>
              <a:spcBef>
                <a:spcPts val="0"/>
              </a:spcBef>
              <a:buAutoNum type="arabicPeriod"/>
            </a:pPr>
            <a:r>
              <a:rPr lang="ru-RU" sz="1600" dirty="0" smtClean="0">
                <a:latin typeface="Muller Regular" pitchFamily="50" charset="-52"/>
              </a:rPr>
              <a:t>Играют</a:t>
            </a:r>
          </a:p>
          <a:p>
            <a:pPr>
              <a:lnSpc>
                <a:spcPct val="150000"/>
              </a:lnSpc>
              <a:spcBef>
                <a:spcPts val="0"/>
              </a:spcBef>
              <a:buAutoNum type="arabicPeriod"/>
            </a:pPr>
            <a:r>
              <a:rPr lang="ru-RU" sz="1600" dirty="0" smtClean="0">
                <a:latin typeface="Muller Regular" pitchFamily="50" charset="-52"/>
              </a:rPr>
              <a:t>Раскрашивают</a:t>
            </a:r>
          </a:p>
          <a:p>
            <a:pPr>
              <a:lnSpc>
                <a:spcPct val="150000"/>
              </a:lnSpc>
              <a:spcBef>
                <a:spcPts val="0"/>
              </a:spcBef>
              <a:buAutoNum type="arabicPeriod"/>
            </a:pPr>
            <a:r>
              <a:rPr lang="ru-RU" sz="1600" dirty="0" smtClean="0">
                <a:latin typeface="Muller Regular" pitchFamily="50" charset="-52"/>
              </a:rPr>
              <a:t>Вырезают и приклеивают</a:t>
            </a:r>
          </a:p>
          <a:p>
            <a:pPr>
              <a:lnSpc>
                <a:spcPct val="150000"/>
              </a:lnSpc>
              <a:spcBef>
                <a:spcPts val="0"/>
              </a:spcBef>
              <a:buAutoNum type="arabicPeriod"/>
            </a:pPr>
            <a:r>
              <a:rPr lang="ru-RU" sz="1600" dirty="0" smtClean="0">
                <a:latin typeface="Muller Regular" pitchFamily="50" charset="-52"/>
              </a:rPr>
              <a:t>Переживают</a:t>
            </a:r>
          </a:p>
          <a:p>
            <a:pPr>
              <a:lnSpc>
                <a:spcPct val="150000"/>
              </a:lnSpc>
              <a:spcBef>
                <a:spcPts val="0"/>
              </a:spcBef>
              <a:buAutoNum type="arabicPeriod"/>
            </a:pPr>
            <a:r>
              <a:rPr lang="ru-RU" sz="1600" dirty="0" smtClean="0">
                <a:latin typeface="Muller Regular" pitchFamily="50" charset="-52"/>
              </a:rPr>
              <a:t>Рассуждают и обсуждают </a:t>
            </a:r>
          </a:p>
          <a:p>
            <a:pPr>
              <a:lnSpc>
                <a:spcPct val="150000"/>
              </a:lnSpc>
              <a:spcBef>
                <a:spcPts val="0"/>
              </a:spcBef>
              <a:buAutoNum type="arabicPeriod"/>
            </a:pPr>
            <a:r>
              <a:rPr lang="ru-RU" sz="1600" dirty="0" smtClean="0">
                <a:latin typeface="Muller Regular" pitchFamily="50" charset="-52"/>
              </a:rPr>
              <a:t>Воображают и сочиняют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Muller Regular" pitchFamily="50" charset="-52"/>
              </a:rPr>
              <a:t> …..и многое другое! </a:t>
            </a:r>
          </a:p>
          <a:p>
            <a:pPr>
              <a:spcBef>
                <a:spcPts val="0"/>
              </a:spcBef>
              <a:buAutoNum type="arabicPeriod"/>
            </a:pPr>
            <a:endParaRPr lang="ru-RU" sz="1600" dirty="0">
              <a:latin typeface="Muller Regular" pitchFamily="50" charset="-5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1560" y="123478"/>
            <a:ext cx="7632848" cy="661713"/>
          </a:xfrm>
          <a:prstGeom prst="rect">
            <a:avLst/>
          </a:prstGeom>
          <a:noFill/>
        </p:spPr>
        <p:txBody>
          <a:bodyPr wrap="square" lIns="0" tIns="0" rIns="91425" bIns="45713" rtlCol="0">
            <a:spAutoFit/>
          </a:bodyPr>
          <a:lstStyle/>
          <a:p>
            <a:r>
              <a:rPr lang="ru-RU" sz="2000" cap="all" dirty="0" smtClean="0">
                <a:solidFill>
                  <a:srgbClr val="6E2481"/>
                </a:solidFill>
                <a:latin typeface="Muller Bold" pitchFamily="50" charset="-52"/>
              </a:rPr>
              <a:t> Игра позволяет детей занимать разнообразной деятельностью, дети в игровой форме:</a:t>
            </a:r>
            <a:endParaRPr lang="ru-RU" sz="2000" cap="all" dirty="0">
              <a:solidFill>
                <a:srgbClr val="6E2481"/>
              </a:solidFill>
              <a:latin typeface="Muller Bold" pitchFamily="50" charset="-52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987574"/>
            <a:ext cx="2736304" cy="3648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350" y="4040188"/>
            <a:ext cx="1390650" cy="1103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480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131590"/>
            <a:ext cx="7488832" cy="3312370"/>
          </a:xfrm>
        </p:spPr>
        <p:txBody>
          <a:bodyPr lIns="0" tIns="0"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Muller Regular" pitchFamily="50" charset="-52"/>
              </a:rPr>
              <a:t>Дети развиваются и «взрослеют» в игре.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Muller Regular" pitchFamily="50" charset="-52"/>
              </a:rPr>
              <a:t>Задача родителя – «научить» ребенка играть, а именно </a:t>
            </a:r>
            <a:r>
              <a:rPr lang="ru-RU" sz="2400" b="1" dirty="0" smtClean="0">
                <a:latin typeface="Muller Regular" pitchFamily="50" charset="-52"/>
              </a:rPr>
              <a:t>создать условия </a:t>
            </a:r>
            <a:r>
              <a:rPr lang="ru-RU" sz="2400" dirty="0" smtClean="0">
                <a:latin typeface="Muller Regular" pitchFamily="50" charset="-52"/>
              </a:rPr>
              <a:t>для того, чтобы ребенок мог реализовать свои </a:t>
            </a:r>
            <a:r>
              <a:rPr lang="ru-RU" sz="2400" b="1" dirty="0" smtClean="0">
                <a:latin typeface="Muller Regular" pitchFamily="50" charset="-52"/>
              </a:rPr>
              <a:t>потребности</a:t>
            </a:r>
            <a:r>
              <a:rPr lang="ru-RU" sz="2400" dirty="0" smtClean="0">
                <a:latin typeface="Muller Regular" pitchFamily="50" charset="-52"/>
              </a:rPr>
              <a:t> и «</a:t>
            </a:r>
            <a:r>
              <a:rPr lang="ru-RU" sz="2400" b="1" dirty="0" smtClean="0">
                <a:latin typeface="Muller Regular" pitchFamily="50" charset="-52"/>
              </a:rPr>
              <a:t>задачи роста»</a:t>
            </a:r>
            <a:r>
              <a:rPr lang="ru-RU" sz="2400" dirty="0" smtClean="0">
                <a:latin typeface="Muller Regular" pitchFamily="50" charset="-52"/>
              </a:rPr>
              <a:t> с помощью игры. </a:t>
            </a:r>
          </a:p>
          <a:p>
            <a:pPr>
              <a:spcBef>
                <a:spcPts val="0"/>
              </a:spcBef>
            </a:pPr>
            <a:endParaRPr lang="ru-RU" sz="1600" dirty="0" smtClean="0">
              <a:latin typeface="Muller Regular" pitchFamily="50" charset="-52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1600" dirty="0">
              <a:latin typeface="Muller Regular" pitchFamily="50" charset="-52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043608" y="261818"/>
            <a:ext cx="5963489" cy="854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906" tIns="43954" rIns="87906" bIns="43954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defTabSz="362741">
              <a:lnSpc>
                <a:spcPct val="80000"/>
              </a:lnSpc>
            </a:pPr>
            <a:r>
              <a:rPr lang="ru-RU" sz="2000" cap="all" dirty="0" smtClean="0">
                <a:solidFill>
                  <a:srgbClr val="6E2481"/>
                </a:solidFill>
                <a:latin typeface="Muller Bold" pitchFamily="50" charset="-52"/>
              </a:rPr>
              <a:t>Роль взрослых в детской игре</a:t>
            </a:r>
            <a:endParaRPr lang="ru-RU" sz="2000" cap="all" dirty="0">
              <a:solidFill>
                <a:srgbClr val="6E2481"/>
              </a:solidFill>
              <a:latin typeface="Muller Bold" pitchFamily="50" charset="-52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350" y="4040188"/>
            <a:ext cx="1390650" cy="1103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68183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131590"/>
            <a:ext cx="7488832" cy="3312370"/>
          </a:xfrm>
        </p:spPr>
        <p:txBody>
          <a:bodyPr lIns="0" tIns="0"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Muller Regular" pitchFamily="50" charset="-52"/>
              </a:rPr>
              <a:t>Трудности, которые предполагают родители –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2400" dirty="0">
                <a:latin typeface="Muller Regular" pitchFamily="50" charset="-52"/>
              </a:rPr>
              <a:t>В</a:t>
            </a:r>
            <a:r>
              <a:rPr lang="ru-RU" sz="2400" dirty="0" smtClean="0">
                <a:latin typeface="Muller Regular" pitchFamily="50" charset="-52"/>
              </a:rPr>
              <a:t>ремя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2400" dirty="0" smtClean="0">
                <a:latin typeface="Muller Regular" pitchFamily="50" charset="-52"/>
              </a:rPr>
              <a:t>Навыки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2400" dirty="0" smtClean="0">
                <a:latin typeface="Muller Regular" pitchFamily="50" charset="-52"/>
              </a:rPr>
              <a:t>Играть придется всегда </a:t>
            </a:r>
            <a:r>
              <a:rPr lang="ru-RU" sz="2400" dirty="0" smtClean="0">
                <a:latin typeface="Muller Regular" pitchFamily="50" charset="-52"/>
                <a:sym typeface="Wingdings" pitchFamily="2" charset="2"/>
              </a:rPr>
              <a:t></a:t>
            </a:r>
            <a:endParaRPr lang="ru-RU" sz="2400" dirty="0" smtClean="0">
              <a:latin typeface="Muller Regular" pitchFamily="50" charset="-52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ru-RU" sz="1600" dirty="0" smtClean="0">
              <a:latin typeface="Muller Regular" pitchFamily="50" charset="-52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1600" dirty="0">
              <a:latin typeface="Muller Regular" pitchFamily="50" charset="-52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043608" y="261818"/>
            <a:ext cx="5963489" cy="854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906" tIns="43954" rIns="87906" bIns="43954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defTabSz="362741">
              <a:lnSpc>
                <a:spcPct val="80000"/>
              </a:lnSpc>
            </a:pPr>
            <a:r>
              <a:rPr lang="ru-RU" sz="2000" cap="all" dirty="0" smtClean="0">
                <a:solidFill>
                  <a:srgbClr val="6E2481"/>
                </a:solidFill>
                <a:latin typeface="Muller Bold" pitchFamily="50" charset="-52"/>
              </a:rPr>
              <a:t>Роль взрослых в детской игре</a:t>
            </a:r>
            <a:endParaRPr lang="ru-RU" sz="2000" cap="all" dirty="0">
              <a:solidFill>
                <a:srgbClr val="6E2481"/>
              </a:solidFill>
              <a:latin typeface="Muller Bold" pitchFamily="50" charset="-52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4083918"/>
            <a:ext cx="1150132" cy="912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17777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131590"/>
            <a:ext cx="7488832" cy="3312370"/>
          </a:xfrm>
        </p:spPr>
        <p:txBody>
          <a:bodyPr lIns="0" tIns="0"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Muller Regular" pitchFamily="50" charset="-52"/>
              </a:rPr>
              <a:t>Родитель не должен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2400" dirty="0" smtClean="0">
                <a:latin typeface="Muller Regular" pitchFamily="50" charset="-52"/>
              </a:rPr>
              <a:t>играть с ребенком как сверстник;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2400" dirty="0" smtClean="0">
                <a:latin typeface="Muller Regular" pitchFamily="50" charset="-52"/>
              </a:rPr>
              <a:t>играть в ту игру, которая ему не интересна;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2400" dirty="0">
                <a:latin typeface="Muller Regular" pitchFamily="50" charset="-52"/>
              </a:rPr>
              <a:t>играть столько, сколько играет </a:t>
            </a:r>
            <a:r>
              <a:rPr lang="ru-RU" sz="2400" dirty="0" smtClean="0">
                <a:latin typeface="Muller Regular" pitchFamily="50" charset="-52"/>
              </a:rPr>
              <a:t>ребенок. </a:t>
            </a:r>
            <a:endParaRPr lang="ru-RU" sz="2400" dirty="0">
              <a:latin typeface="Muller Regular" pitchFamily="50" charset="-52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1600" dirty="0">
              <a:latin typeface="Muller Regular" pitchFamily="50" charset="-52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043608" y="261818"/>
            <a:ext cx="5963489" cy="854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906" tIns="43954" rIns="87906" bIns="43954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defTabSz="362741">
              <a:lnSpc>
                <a:spcPct val="80000"/>
              </a:lnSpc>
            </a:pPr>
            <a:r>
              <a:rPr lang="ru-RU" sz="2000" cap="all" dirty="0" smtClean="0">
                <a:solidFill>
                  <a:srgbClr val="6E2481"/>
                </a:solidFill>
                <a:latin typeface="Muller Bold" pitchFamily="50" charset="-52"/>
              </a:rPr>
              <a:t>Роль взрослых в детской игре</a:t>
            </a:r>
            <a:endParaRPr lang="ru-RU" sz="2000" cap="all" dirty="0">
              <a:solidFill>
                <a:srgbClr val="6E2481"/>
              </a:solidFill>
              <a:latin typeface="Muller Bold" pitchFamily="50" charset="-52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1292" y="4083918"/>
            <a:ext cx="115252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8153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131590"/>
            <a:ext cx="7488832" cy="3312370"/>
          </a:xfrm>
        </p:spPr>
        <p:txBody>
          <a:bodyPr lIns="0" tIns="0"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dirty="0" smtClean="0">
                <a:latin typeface="Muller Regular" pitchFamily="50" charset="-52"/>
              </a:rPr>
              <a:t>Родитель должен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2000" dirty="0" smtClean="0">
                <a:latin typeface="Muller Regular" pitchFamily="50" charset="-52"/>
              </a:rPr>
              <a:t>быть доступным – находится где-то рядом;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2000" dirty="0" smtClean="0">
                <a:latin typeface="Muller Regular" pitchFamily="50" charset="-52"/>
              </a:rPr>
              <a:t>обеспечить ребенка необходимыми для игры материалами;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2000" dirty="0" smtClean="0">
                <a:latin typeface="Muller Regular" pitchFamily="50" charset="-52"/>
              </a:rPr>
              <a:t>обеспечить пространство и достаточное количество времени;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2000" dirty="0" smtClean="0">
                <a:latin typeface="Muller Regular" pitchFamily="50" charset="-52"/>
              </a:rPr>
              <a:t>поддерживать фантазию и творчество ребенка. </a:t>
            </a:r>
            <a:endParaRPr lang="ru-RU" sz="2000" dirty="0">
              <a:latin typeface="Muller Regular" pitchFamily="50" charset="-52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1600" dirty="0">
              <a:latin typeface="Muller Regular" pitchFamily="50" charset="-52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043608" y="261818"/>
            <a:ext cx="5963489" cy="854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906" tIns="43954" rIns="87906" bIns="43954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defTabSz="362741">
              <a:lnSpc>
                <a:spcPct val="80000"/>
              </a:lnSpc>
            </a:pPr>
            <a:r>
              <a:rPr lang="ru-RU" sz="2000" cap="all" dirty="0" smtClean="0">
                <a:solidFill>
                  <a:srgbClr val="6E2481"/>
                </a:solidFill>
                <a:latin typeface="Muller Bold" pitchFamily="50" charset="-52"/>
              </a:rPr>
              <a:t>Роль взрослых в детской игре</a:t>
            </a:r>
            <a:endParaRPr lang="ru-RU" sz="2000" cap="all" dirty="0">
              <a:solidFill>
                <a:srgbClr val="6E2481"/>
              </a:solidFill>
              <a:latin typeface="Muller Bold" pitchFamily="50" charset="-52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4083918"/>
            <a:ext cx="115252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4614745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385</TotalTime>
  <Words>529</Words>
  <Application>Microsoft Office PowerPoint</Application>
  <PresentationFormat>Экран (16:9)</PresentationFormat>
  <Paragraphs>79</Paragraphs>
  <Slides>14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1_Тема Office</vt:lpstr>
      <vt:lpstr>2_Тема Office</vt:lpstr>
      <vt:lpstr>3_Тема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Уделяйте своему ребенку  время и внимание!  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НВ</cp:lastModifiedBy>
  <cp:revision>52</cp:revision>
  <dcterms:created xsi:type="dcterms:W3CDTF">2020-04-01T16:06:13Z</dcterms:created>
  <dcterms:modified xsi:type="dcterms:W3CDTF">2023-11-24T14:53:19Z</dcterms:modified>
  <cp:contentStatus/>
</cp:coreProperties>
</file>